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5" r:id="rId1"/>
  </p:sldMasterIdLst>
  <p:notesMasterIdLst>
    <p:notesMasterId r:id="rId8"/>
  </p:notesMasterIdLst>
  <p:sldIdLst>
    <p:sldId id="265" r:id="rId2"/>
    <p:sldId id="266" r:id="rId3"/>
    <p:sldId id="268" r:id="rId4"/>
    <p:sldId id="270" r:id="rId5"/>
    <p:sldId id="272" r:id="rId6"/>
    <p:sldId id="273"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FF6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23"/>
    <p:restoredTop sz="94410"/>
  </p:normalViewPr>
  <p:slideViewPr>
    <p:cSldViewPr snapToGrid="0" snapToObjects="1">
      <p:cViewPr>
        <p:scale>
          <a:sx n="80" d="100"/>
          <a:sy n="80" d="100"/>
        </p:scale>
        <p:origin x="1632"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notesMaster" Target="notesMasters/notesMaster1.xml"/><Relationship Id="rId9" Type="http://schemas.openxmlformats.org/officeDocument/2006/relationships/presProps" Target="presProps.xml"/><Relationship Id="rId1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51B7B-73C0-434D-9537-7A79FE0E38AA}" type="datetimeFigureOut">
              <a:rPr lang="en-US" smtClean="0"/>
              <a:t>4/27/17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smtClean="0"/>
              <a:t>Click to edit Master text styles</a:t>
            </a:r>
          </a:p>
          <a:p>
            <a:pPr lvl="1"/>
            <a:r>
              <a:rPr lang="es-ES_tradnl" smtClean="0"/>
              <a:t>Second level</a:t>
            </a:r>
          </a:p>
          <a:p>
            <a:pPr lvl="2"/>
            <a:r>
              <a:rPr lang="es-ES_tradnl" smtClean="0"/>
              <a:t>Third level</a:t>
            </a:r>
          </a:p>
          <a:p>
            <a:pPr lvl="3"/>
            <a:r>
              <a:rPr lang="es-ES_tradnl" smtClean="0"/>
              <a:t>Fourth level</a:t>
            </a:r>
          </a:p>
          <a:p>
            <a:pPr lvl="4"/>
            <a:r>
              <a:rPr lang="es-ES_tradnl"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2F2D8D-BA5B-3A4C-94B9-62F6D59120B7}" type="slidenum">
              <a:rPr lang="en-US" smtClean="0"/>
              <a:t>‹#›</a:t>
            </a:fld>
            <a:endParaRPr lang="en-US"/>
          </a:p>
        </p:txBody>
      </p:sp>
    </p:spTree>
    <p:extLst>
      <p:ext uri="{BB962C8B-B14F-4D97-AF65-F5344CB8AC3E}">
        <p14:creationId xmlns:p14="http://schemas.microsoft.com/office/powerpoint/2010/main" val="189512426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5" name="Group 24"/>
          <p:cNvGrpSpPr/>
          <p:nvPr/>
        </p:nvGrpSpPr>
        <p:grpSpPr>
          <a:xfrm>
            <a:off x="203200" y="0"/>
            <a:ext cx="3778250" cy="6858001"/>
            <a:chOff x="203200" y="0"/>
            <a:chExt cx="3778250" cy="6858001"/>
          </a:xfrm>
        </p:grpSpPr>
        <p:sp>
          <p:nvSpPr>
            <p:cNvPr id="14" name="Freeform 6"/>
            <p:cNvSpPr/>
            <p:nvPr/>
          </p:nvSpPr>
          <p:spPr bwMode="auto">
            <a:xfrm>
              <a:off x="641350" y="0"/>
              <a:ext cx="1365250" cy="3971925"/>
            </a:xfrm>
            <a:custGeom>
              <a:avLst/>
              <a:gdLst/>
              <a:ahLst/>
              <a:cxnLst/>
              <a:rect l="0" t="0" r="r" b="b"/>
              <a:pathLst>
                <a:path w="860" h="2502">
                  <a:moveTo>
                    <a:pt x="0" y="2445"/>
                  </a:moveTo>
                  <a:lnTo>
                    <a:pt x="228" y="2502"/>
                  </a:lnTo>
                  <a:lnTo>
                    <a:pt x="860" y="0"/>
                  </a:lnTo>
                  <a:lnTo>
                    <a:pt x="620" y="0"/>
                  </a:lnTo>
                  <a:lnTo>
                    <a:pt x="0" y="2445"/>
                  </a:lnTo>
                  <a:close/>
                </a:path>
              </a:pathLst>
            </a:custGeom>
            <a:solidFill>
              <a:schemeClr val="accent1"/>
            </a:solidFill>
            <a:ln>
              <a:noFill/>
            </a:ln>
          </p:spPr>
        </p:sp>
        <p:sp>
          <p:nvSpPr>
            <p:cNvPr id="15" name="Freeform 7"/>
            <p:cNvSpPr/>
            <p:nvPr/>
          </p:nvSpPr>
          <p:spPr bwMode="auto">
            <a:xfrm>
              <a:off x="203200" y="0"/>
              <a:ext cx="1336675" cy="3862388"/>
            </a:xfrm>
            <a:custGeom>
              <a:avLst/>
              <a:gdLst/>
              <a:ahLst/>
              <a:cxnLst/>
              <a:rect l="0" t="0" r="r" b="b"/>
              <a:pathLst>
                <a:path w="842" h="2433">
                  <a:moveTo>
                    <a:pt x="842" y="0"/>
                  </a:moveTo>
                  <a:lnTo>
                    <a:pt x="602" y="0"/>
                  </a:lnTo>
                  <a:lnTo>
                    <a:pt x="0" y="2376"/>
                  </a:lnTo>
                  <a:lnTo>
                    <a:pt x="228" y="2433"/>
                  </a:lnTo>
                  <a:lnTo>
                    <a:pt x="842" y="0"/>
                  </a:lnTo>
                  <a:close/>
                </a:path>
              </a:pathLst>
            </a:custGeom>
            <a:solidFill>
              <a:schemeClr val="tx1">
                <a:lumMod val="65000"/>
                <a:lumOff val="35000"/>
              </a:schemeClr>
            </a:solidFill>
            <a:ln>
              <a:noFill/>
            </a:ln>
          </p:spPr>
        </p:sp>
        <p:sp>
          <p:nvSpPr>
            <p:cNvPr id="16" name="Freeform 8"/>
            <p:cNvSpPr/>
            <p:nvPr/>
          </p:nvSpPr>
          <p:spPr bwMode="auto">
            <a:xfrm>
              <a:off x="207963" y="3776663"/>
              <a:ext cx="1936750" cy="3081338"/>
            </a:xfrm>
            <a:custGeom>
              <a:avLst/>
              <a:gdLst/>
              <a:ahLst/>
              <a:cxnLst/>
              <a:rect l="0" t="0" r="r" b="b"/>
              <a:pathLst>
                <a:path w="1220" h="1941">
                  <a:moveTo>
                    <a:pt x="0" y="0"/>
                  </a:moveTo>
                  <a:lnTo>
                    <a:pt x="1166" y="1941"/>
                  </a:lnTo>
                  <a:lnTo>
                    <a:pt x="1220" y="1941"/>
                  </a:lnTo>
                  <a:lnTo>
                    <a:pt x="0" y="0"/>
                  </a:lnTo>
                  <a:close/>
                </a:path>
              </a:pathLst>
            </a:custGeom>
            <a:solidFill>
              <a:schemeClr val="tx1">
                <a:lumMod val="85000"/>
                <a:lumOff val="15000"/>
              </a:schemeClr>
            </a:solidFill>
            <a:ln>
              <a:noFill/>
            </a:ln>
          </p:spPr>
        </p:sp>
        <p:sp>
          <p:nvSpPr>
            <p:cNvPr id="20" name="Freeform 9"/>
            <p:cNvSpPr/>
            <p:nvPr/>
          </p:nvSpPr>
          <p:spPr bwMode="auto">
            <a:xfrm>
              <a:off x="646113" y="3886200"/>
              <a:ext cx="2373313" cy="2971800"/>
            </a:xfrm>
            <a:custGeom>
              <a:avLst/>
              <a:gdLst/>
              <a:ahLst/>
              <a:cxnLst/>
              <a:rect l="0" t="0" r="r" b="b"/>
              <a:pathLst>
                <a:path w="1495" h="1872">
                  <a:moveTo>
                    <a:pt x="1495" y="1872"/>
                  </a:moveTo>
                  <a:lnTo>
                    <a:pt x="0" y="0"/>
                  </a:lnTo>
                  <a:lnTo>
                    <a:pt x="1442" y="1872"/>
                  </a:lnTo>
                  <a:lnTo>
                    <a:pt x="1495" y="1872"/>
                  </a:lnTo>
                  <a:close/>
                </a:path>
              </a:pathLst>
            </a:custGeom>
            <a:solidFill>
              <a:schemeClr val="accent1">
                <a:lumMod val="50000"/>
              </a:schemeClr>
            </a:solidFill>
            <a:ln>
              <a:noFill/>
            </a:ln>
          </p:spPr>
        </p:sp>
        <p:sp>
          <p:nvSpPr>
            <p:cNvPr id="21" name="Freeform 10"/>
            <p:cNvSpPr/>
            <p:nvPr/>
          </p:nvSpPr>
          <p:spPr bwMode="auto">
            <a:xfrm>
              <a:off x="641350" y="3881438"/>
              <a:ext cx="3340100" cy="2976563"/>
            </a:xfrm>
            <a:custGeom>
              <a:avLst/>
              <a:gdLst/>
              <a:ahLst/>
              <a:cxnLst/>
              <a:rect l="0" t="0" r="r" b="b"/>
              <a:pathLst>
                <a:path w="2104" h="1875">
                  <a:moveTo>
                    <a:pt x="0" y="0"/>
                  </a:moveTo>
                  <a:lnTo>
                    <a:pt x="3" y="3"/>
                  </a:lnTo>
                  <a:lnTo>
                    <a:pt x="1498" y="1875"/>
                  </a:lnTo>
                  <a:lnTo>
                    <a:pt x="2104" y="1875"/>
                  </a:lnTo>
                  <a:lnTo>
                    <a:pt x="228" y="57"/>
                  </a:lnTo>
                  <a:lnTo>
                    <a:pt x="0" y="0"/>
                  </a:lnTo>
                  <a:close/>
                </a:path>
              </a:pathLst>
            </a:custGeom>
            <a:solidFill>
              <a:schemeClr val="accent1">
                <a:lumMod val="75000"/>
              </a:schemeClr>
            </a:solidFill>
            <a:ln>
              <a:noFill/>
            </a:ln>
          </p:spPr>
        </p:sp>
        <p:sp>
          <p:nvSpPr>
            <p:cNvPr id="22" name="Freeform 11"/>
            <p:cNvSpPr/>
            <p:nvPr/>
          </p:nvSpPr>
          <p:spPr bwMode="auto">
            <a:xfrm>
              <a:off x="203200" y="3771900"/>
              <a:ext cx="2660650" cy="3086100"/>
            </a:xfrm>
            <a:custGeom>
              <a:avLst/>
              <a:gdLst/>
              <a:ahLst/>
              <a:cxnLst/>
              <a:rect l="0" t="0" r="r" b="b"/>
              <a:pathLst>
                <a:path w="1676" h="1944">
                  <a:moveTo>
                    <a:pt x="1676" y="1944"/>
                  </a:moveTo>
                  <a:lnTo>
                    <a:pt x="264" y="111"/>
                  </a:lnTo>
                  <a:lnTo>
                    <a:pt x="225" y="60"/>
                  </a:lnTo>
                  <a:lnTo>
                    <a:pt x="228" y="60"/>
                  </a:lnTo>
                  <a:lnTo>
                    <a:pt x="264" y="111"/>
                  </a:lnTo>
                  <a:lnTo>
                    <a:pt x="234" y="69"/>
                  </a:lnTo>
                  <a:lnTo>
                    <a:pt x="228" y="57"/>
                  </a:lnTo>
                  <a:lnTo>
                    <a:pt x="222" y="54"/>
                  </a:lnTo>
                  <a:lnTo>
                    <a:pt x="0" y="0"/>
                  </a:lnTo>
                  <a:lnTo>
                    <a:pt x="3" y="3"/>
                  </a:lnTo>
                  <a:lnTo>
                    <a:pt x="1223" y="1944"/>
                  </a:lnTo>
                  <a:lnTo>
                    <a:pt x="1676" y="1944"/>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1739673" y="914401"/>
            <a:ext cx="6947127" cy="3488266"/>
          </a:xfrm>
        </p:spPr>
        <p:txBody>
          <a:bodyPr anchor="b">
            <a:normAutofit/>
          </a:bodyPr>
          <a:lstStyle>
            <a:lvl1pPr algn="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924238" y="4402666"/>
            <a:ext cx="5762563" cy="1364531"/>
          </a:xfrm>
        </p:spPr>
        <p:txBody>
          <a:bodyPr anchor="t">
            <a:normAutofit/>
          </a:bodyPr>
          <a:lstStyle>
            <a:lvl1pPr marL="0" indent="0" algn="r">
              <a:buNone/>
              <a:defRPr sz="18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325773" y="6117336"/>
            <a:ext cx="857473" cy="365125"/>
          </a:xfrm>
        </p:spPr>
        <p:txBody>
          <a:bodyPr/>
          <a:lstStyle/>
          <a:p>
            <a:fld id="{E30E2307-1E40-4E12-8716-25BFDA8E7013}" type="datetime1">
              <a:rPr lang="en-US" smtClean="0"/>
              <a:pPr/>
              <a:t>4/27/17</a:t>
            </a:fld>
            <a:endParaRPr lang="en-US"/>
          </a:p>
        </p:txBody>
      </p:sp>
      <p:sp>
        <p:nvSpPr>
          <p:cNvPr id="5" name="Footer Placeholder 4"/>
          <p:cNvSpPr>
            <a:spLocks noGrp="1"/>
          </p:cNvSpPr>
          <p:nvPr>
            <p:ph type="ftr" sz="quarter" idx="11"/>
          </p:nvPr>
        </p:nvSpPr>
        <p:spPr>
          <a:xfrm>
            <a:off x="3623733" y="6117336"/>
            <a:ext cx="3609438" cy="365125"/>
          </a:xfrm>
        </p:spPr>
        <p:txBody>
          <a:bodyPr/>
          <a:lstStyle/>
          <a:p>
            <a:endParaRPr lang="en-US"/>
          </a:p>
        </p:txBody>
      </p:sp>
      <p:sp>
        <p:nvSpPr>
          <p:cNvPr id="6" name="Slide Number Placeholder 5"/>
          <p:cNvSpPr>
            <a:spLocks noGrp="1"/>
          </p:cNvSpPr>
          <p:nvPr>
            <p:ph type="sldNum" sz="quarter" idx="12"/>
          </p:nvPr>
        </p:nvSpPr>
        <p:spPr>
          <a:xfrm>
            <a:off x="8275320" y="6117336"/>
            <a:ext cx="411480" cy="365125"/>
          </a:xfrm>
        </p:spPr>
        <p:txBody>
          <a:bodyPr/>
          <a:lstStyle/>
          <a:p>
            <a:fld id="{93E4AAA4-6363-4581-962D-1ACCC2D600C5}" type="slidenum">
              <a:rPr lang="en-US" smtClean="0"/>
              <a:t>‹#›</a:t>
            </a:fld>
            <a:endParaRPr lang="en-US"/>
          </a:p>
        </p:txBody>
      </p:sp>
      <p:sp>
        <p:nvSpPr>
          <p:cNvPr id="23" name="Freeform 12"/>
          <p:cNvSpPr/>
          <p:nvPr/>
        </p:nvSpPr>
        <p:spPr bwMode="auto">
          <a:xfrm>
            <a:off x="203200" y="3771900"/>
            <a:ext cx="361950" cy="90488"/>
          </a:xfrm>
          <a:custGeom>
            <a:avLst/>
            <a:gdLst/>
            <a:ahLst/>
            <a:cxnLst/>
            <a:rect l="0" t="0" r="r" b="b"/>
            <a:pathLst>
              <a:path w="228" h="57">
                <a:moveTo>
                  <a:pt x="228" y="57"/>
                </a:moveTo>
                <a:lnTo>
                  <a:pt x="0" y="0"/>
                </a:lnTo>
                <a:lnTo>
                  <a:pt x="222" y="54"/>
                </a:lnTo>
                <a:lnTo>
                  <a:pt x="228" y="57"/>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3"/>
          <p:cNvSpPr/>
          <p:nvPr/>
        </p:nvSpPr>
        <p:spPr bwMode="auto">
          <a:xfrm>
            <a:off x="560388" y="3867150"/>
            <a:ext cx="61913" cy="80963"/>
          </a:xfrm>
          <a:custGeom>
            <a:avLst/>
            <a:gdLst/>
            <a:ahLst/>
            <a:cxnLst/>
            <a:rect l="0" t="0" r="r" b="b"/>
            <a:pathLst>
              <a:path w="39" h="51">
                <a:moveTo>
                  <a:pt x="0" y="0"/>
                </a:moveTo>
                <a:lnTo>
                  <a:pt x="39" y="51"/>
                </a:lnTo>
                <a:lnTo>
                  <a:pt x="3" y="0"/>
                </a:lnTo>
                <a:lnTo>
                  <a:pt x="0" y="0"/>
                </a:lnTo>
                <a:close/>
              </a:path>
            </a:pathLst>
          </a:custGeom>
          <a:solidFill>
            <a:srgbClr val="29ABE2"/>
          </a:solidFill>
          <a:ln>
            <a:noFill/>
          </a:ln>
          <a:extLst>
            <a:ext uri="{91240B29-F687-4f45-9708-019B960494DF}">
              <a14:hiddenLine xmlns="" xmlns:a14="http://schemas.microsoft.com/office/drawing/2010/main" w="9525">
                <a:solidFill>
                  <a:srgbClr val="000000"/>
                </a:solidFill>
                <a:round/>
                <a:headEnd/>
                <a:tailEnd/>
              </a14:hiddenLine>
            </a:ext>
          </a:extLst>
        </p:spPr>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3" y="4732865"/>
            <a:ext cx="7515991"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789975" y="932112"/>
            <a:ext cx="6171065"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13523" y="5299603"/>
            <a:ext cx="751599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1D110F-3F4E-48D9-B8AA-5D0E825AFDBA}" type="datetime1">
              <a:rPr lang="en-US" smtClean="0"/>
              <a:pPr/>
              <a:t>4/27/17</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685800"/>
            <a:ext cx="7515991" cy="3048000"/>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13524" y="4343400"/>
            <a:ext cx="7515992"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1D110F-3F4E-48D9-B8AA-5D0E825AFDBA}" type="datetime1">
              <a:rPr lang="en-US" smtClean="0"/>
              <a:pPr/>
              <a:t>4/27/17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598235" y="3428999"/>
            <a:ext cx="6631128"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113523" y="4343400"/>
            <a:ext cx="751599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1D110F-3F4E-48D9-B8AA-5D0E825AFDBA}" type="datetime1">
              <a:rPr lang="en-US" smtClean="0"/>
              <a:pPr/>
              <a:t>4/27/17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13525" y="3308581"/>
            <a:ext cx="7515989" cy="1468800"/>
          </a:xfrm>
        </p:spPr>
        <p:txBody>
          <a:bodyPr anchor="b">
            <a:normAutofit/>
          </a:bodyPr>
          <a:lstStyle>
            <a:lvl1pPr algn="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113524" y="4777381"/>
            <a:ext cx="751599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1D110F-3F4E-48D9-B8AA-5D0E825AFDBA}" type="datetime1">
              <a:rPr lang="en-US" smtClean="0"/>
              <a:pPr/>
              <a:t>4/27/17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969421" y="863023"/>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8172197" y="2819399"/>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1426741" y="685801"/>
            <a:ext cx="6974115" cy="2743199"/>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113525" y="3886200"/>
            <a:ext cx="751599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13524" y="4775200"/>
            <a:ext cx="751599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1D110F-3F4E-48D9-B8AA-5D0E825AFDBA}" type="datetime1">
              <a:rPr lang="en-US" smtClean="0"/>
              <a:pPr/>
              <a:t>4/27/17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113525" y="685801"/>
            <a:ext cx="7515991" cy="2727325"/>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10" name="Text Placeholder 9"/>
          <p:cNvSpPr>
            <a:spLocks noGrp="1"/>
          </p:cNvSpPr>
          <p:nvPr>
            <p:ph type="body" sz="quarter" idx="13"/>
          </p:nvPr>
        </p:nvSpPr>
        <p:spPr>
          <a:xfrm>
            <a:off x="1113524" y="3505200"/>
            <a:ext cx="7515992"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smtClean="0"/>
              <a:t>Click to edit Master text styles</a:t>
            </a:r>
          </a:p>
        </p:txBody>
      </p:sp>
      <p:sp>
        <p:nvSpPr>
          <p:cNvPr id="3" name="Text Placeholder 2"/>
          <p:cNvSpPr>
            <a:spLocks noGrp="1"/>
          </p:cNvSpPr>
          <p:nvPr>
            <p:ph type="body" idx="1"/>
          </p:nvPr>
        </p:nvSpPr>
        <p:spPr>
          <a:xfrm>
            <a:off x="1113524" y="4343400"/>
            <a:ext cx="7515992"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1D110F-3F4E-48D9-B8AA-5D0E825AFDBA}" type="datetime1">
              <a:rPr lang="en-US" smtClean="0"/>
              <a:pPr/>
              <a:t>4/27/17</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hf sldNum="0" hdr="0" ftr="0" dt="0"/>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5CFCF5A-EA79-452C-A52C-1A2668C2E7DF}" type="datetime1">
              <a:rPr lang="en-US" smtClean="0"/>
              <a:pPr/>
              <a:t>4/27/17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01393" y="685800"/>
            <a:ext cx="1328123" cy="51054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113524" y="685800"/>
            <a:ext cx="6016373" cy="51054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E5C4C28-BD4B-4892-9A2D-6E19BD753A9A}" type="datetime1">
              <a:rPr lang="en-US" smtClean="0"/>
              <a:pPr/>
              <a:t>4/27/17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457201"/>
            <a:ext cx="7704667" cy="198120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982133" y="2667000"/>
            <a:ext cx="7704667" cy="3332816"/>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344329" y="6108173"/>
            <a:ext cx="857473" cy="365125"/>
          </a:xfrm>
        </p:spPr>
        <p:txBody>
          <a:bodyPr/>
          <a:lstStyle/>
          <a:p>
            <a:fld id="{61FD9D02-426E-46C9-9EE9-0DE1EF8B2838}" type="datetime1">
              <a:rPr lang="en-US" smtClean="0"/>
              <a:pPr/>
              <a:t>4/27/17</a:t>
            </a:fld>
            <a:endParaRPr lang="en-US"/>
          </a:p>
        </p:txBody>
      </p:sp>
      <p:sp>
        <p:nvSpPr>
          <p:cNvPr id="5" name="Footer Placeholder 4"/>
          <p:cNvSpPr>
            <a:spLocks noGrp="1"/>
          </p:cNvSpPr>
          <p:nvPr>
            <p:ph type="ftr" sz="quarter" idx="11"/>
          </p:nvPr>
        </p:nvSpPr>
        <p:spPr>
          <a:xfrm>
            <a:off x="1972647" y="6108173"/>
            <a:ext cx="5314517" cy="365125"/>
          </a:xfrm>
        </p:spPr>
        <p:txBody>
          <a:bodyPr/>
          <a:lstStyle/>
          <a:p>
            <a:endParaRPr lang="en-US"/>
          </a:p>
        </p:txBody>
      </p:sp>
      <p:sp>
        <p:nvSpPr>
          <p:cNvPr id="6" name="Slide Number Placeholder 5"/>
          <p:cNvSpPr>
            <a:spLocks noGrp="1"/>
          </p:cNvSpPr>
          <p:nvPr>
            <p:ph type="sldNum" sz="quarter" idx="12"/>
          </p:nvPr>
        </p:nvSpPr>
        <p:spPr>
          <a:xfrm>
            <a:off x="8258967" y="6108173"/>
            <a:ext cx="427833" cy="365125"/>
          </a:xfrm>
        </p:spPr>
        <p:txBody>
          <a:bodyPr/>
          <a:lstStyle/>
          <a:p>
            <a:fld id="{687D7A59-36E2-48B9-B146-C1E59501F63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986995" y="2666998"/>
            <a:ext cx="6699805" cy="2360071"/>
          </a:xfrm>
        </p:spPr>
        <p:txBody>
          <a:bodyPr anchor="b"/>
          <a:lstStyle>
            <a:lvl1pPr algn="r">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986998" y="5027070"/>
            <a:ext cx="6699802"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B8AEBBE-F8B2-42CF-9895-E86A608384EB}" type="datetime1">
              <a:rPr lang="en-US" smtClean="0"/>
              <a:pPr/>
              <a:t>4/27/17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8273317" y="6116070"/>
            <a:ext cx="413483" cy="365125"/>
          </a:xfrm>
        </p:spPr>
        <p:txBody>
          <a:bodyPr/>
          <a:lstStyle/>
          <a:p>
            <a:fld id="{687D7A59-36E2-48B9-B146-C1E59501F63F}"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982133" y="685801"/>
            <a:ext cx="7704667" cy="175259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982133" y="2667000"/>
            <a:ext cx="3739896" cy="336867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946904" y="2667000"/>
            <a:ext cx="3739896" cy="3346824"/>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1FAA6B6-10E5-4810-BC9F-DA72D8452E73}" type="datetime1">
              <a:rPr lang="en-US" smtClean="0"/>
              <a:pPr/>
              <a:t>4/27/17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329481" y="2658533"/>
            <a:ext cx="3456291"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13523"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61710" y="2667000"/>
            <a:ext cx="3467806"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957266" y="3335336"/>
            <a:ext cx="3672248" cy="2665259"/>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D18D072-EF12-4AA2-BD71-ABC68B06D0E2}" type="datetime1">
              <a:rPr lang="en-US" smtClean="0"/>
              <a:pPr/>
              <a:t>4/27/17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8CDBF60-6CC3-4B74-A60D-3486985E4346}" type="datetime1">
              <a:rPr lang="en-US" smtClean="0"/>
              <a:pPr/>
              <a:t>4/27/17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714818-984F-4759-BF72-A33BDC1963BD}" type="datetime1">
              <a:rPr lang="en-US" smtClean="0"/>
              <a:pPr/>
              <a:t>4/27/17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3524" y="1600200"/>
            <a:ext cx="2662534"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3947553" y="685800"/>
            <a:ext cx="4681962"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113524" y="2971800"/>
            <a:ext cx="2662534"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A7E191-5F94-4FC1-B823-BD7CABF7FA06}" type="datetime1">
              <a:rPr lang="en-US" smtClean="0"/>
              <a:pPr/>
              <a:t>4/27/17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12332" y="1752599"/>
            <a:ext cx="4070679" cy="1371600"/>
          </a:xfrm>
        </p:spPr>
        <p:txBody>
          <a:bodyPr anchor="b">
            <a:normAutofit/>
          </a:bodyPr>
          <a:lstStyle>
            <a:lvl1pPr algn="ctr">
              <a:defRPr sz="2800" b="0"/>
            </a:lvl1pPr>
          </a:lstStyle>
          <a:p>
            <a:r>
              <a:rPr lang="en-US" smtClean="0"/>
              <a:t>Click to edit Master title style</a:t>
            </a:r>
            <a:endParaRPr lang="en-US" dirty="0"/>
          </a:p>
        </p:txBody>
      </p:sp>
      <p:sp>
        <p:nvSpPr>
          <p:cNvPr id="14" name="Picture Placeholder 2"/>
          <p:cNvSpPr>
            <a:spLocks noGrp="1" noChangeAspect="1"/>
          </p:cNvSpPr>
          <p:nvPr>
            <p:ph type="pic" idx="1"/>
          </p:nvPr>
        </p:nvSpPr>
        <p:spPr>
          <a:xfrm>
            <a:off x="5697495" y="914400"/>
            <a:ext cx="2461371"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112332" y="3124199"/>
            <a:ext cx="4070679"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8856D55-EFBE-4F9B-8A5F-09D42CA22A9B}" type="datetime1">
              <a:rPr lang="en-US" smtClean="0"/>
              <a:pPr/>
              <a:t>4/27/17</a:t>
            </a:fld>
            <a:endParaRPr 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14" name="Group 13"/>
          <p:cNvGrpSpPr/>
          <p:nvPr/>
        </p:nvGrpSpPr>
        <p:grpSpPr>
          <a:xfrm>
            <a:off x="0" y="0"/>
            <a:ext cx="2132013" cy="6858001"/>
            <a:chOff x="0" y="0"/>
            <a:chExt cx="2132013" cy="6858001"/>
          </a:xfrm>
        </p:grpSpPr>
        <p:sp>
          <p:nvSpPr>
            <p:cNvPr id="15" name="Freeform 6"/>
            <p:cNvSpPr/>
            <p:nvPr/>
          </p:nvSpPr>
          <p:spPr bwMode="auto">
            <a:xfrm>
              <a:off x="0" y="0"/>
              <a:ext cx="1073150" cy="5291138"/>
            </a:xfrm>
            <a:custGeom>
              <a:avLst/>
              <a:gdLst/>
              <a:ahLst/>
              <a:cxnLst/>
              <a:rect l="0" t="0" r="r" b="b"/>
              <a:pathLst>
                <a:path w="676" h="3333">
                  <a:moveTo>
                    <a:pt x="0" y="3132"/>
                  </a:moveTo>
                  <a:lnTo>
                    <a:pt x="0" y="3312"/>
                  </a:lnTo>
                  <a:lnTo>
                    <a:pt x="126" y="3333"/>
                  </a:lnTo>
                  <a:lnTo>
                    <a:pt x="676" y="0"/>
                  </a:lnTo>
                  <a:lnTo>
                    <a:pt x="514" y="0"/>
                  </a:lnTo>
                  <a:lnTo>
                    <a:pt x="0" y="3132"/>
                  </a:lnTo>
                  <a:close/>
                </a:path>
              </a:pathLst>
            </a:custGeom>
            <a:solidFill>
              <a:schemeClr val="accent1"/>
            </a:solidFill>
            <a:ln>
              <a:noFill/>
            </a:ln>
          </p:spPr>
        </p:sp>
        <p:sp>
          <p:nvSpPr>
            <p:cNvPr id="16" name="Freeform 7"/>
            <p:cNvSpPr/>
            <p:nvPr/>
          </p:nvSpPr>
          <p:spPr bwMode="auto">
            <a:xfrm>
              <a:off x="0" y="0"/>
              <a:ext cx="758825" cy="4624388"/>
            </a:xfrm>
            <a:custGeom>
              <a:avLst/>
              <a:gdLst/>
              <a:ahLst/>
              <a:cxnLst/>
              <a:rect l="0" t="0" r="r" b="b"/>
              <a:pathLst>
                <a:path w="478" h="2913">
                  <a:moveTo>
                    <a:pt x="478" y="0"/>
                  </a:moveTo>
                  <a:lnTo>
                    <a:pt x="318" y="0"/>
                  </a:lnTo>
                  <a:lnTo>
                    <a:pt x="0" y="1938"/>
                  </a:lnTo>
                  <a:lnTo>
                    <a:pt x="0" y="2913"/>
                  </a:lnTo>
                  <a:lnTo>
                    <a:pt x="478" y="0"/>
                  </a:lnTo>
                  <a:close/>
                </a:path>
              </a:pathLst>
            </a:custGeom>
            <a:solidFill>
              <a:schemeClr val="tx1">
                <a:lumMod val="65000"/>
                <a:lumOff val="35000"/>
              </a:schemeClr>
            </a:solidFill>
            <a:ln>
              <a:noFill/>
            </a:ln>
          </p:spPr>
        </p:sp>
        <p:sp>
          <p:nvSpPr>
            <p:cNvPr id="17" name="Freeform 8"/>
            <p:cNvSpPr/>
            <p:nvPr/>
          </p:nvSpPr>
          <p:spPr bwMode="auto">
            <a:xfrm>
              <a:off x="0" y="5662613"/>
              <a:ext cx="906463" cy="1195388"/>
            </a:xfrm>
            <a:custGeom>
              <a:avLst/>
              <a:gdLst/>
              <a:ahLst/>
              <a:cxnLst/>
              <a:rect l="0" t="0" r="r" b="b"/>
              <a:pathLst>
                <a:path w="571" h="753">
                  <a:moveTo>
                    <a:pt x="0" y="0"/>
                  </a:moveTo>
                  <a:lnTo>
                    <a:pt x="0" y="12"/>
                  </a:lnTo>
                  <a:lnTo>
                    <a:pt x="538" y="753"/>
                  </a:lnTo>
                  <a:lnTo>
                    <a:pt x="571" y="753"/>
                  </a:lnTo>
                  <a:lnTo>
                    <a:pt x="0" y="0"/>
                  </a:lnTo>
                  <a:close/>
                </a:path>
              </a:pathLst>
            </a:custGeom>
            <a:solidFill>
              <a:schemeClr val="tx1">
                <a:lumMod val="85000"/>
                <a:lumOff val="15000"/>
              </a:schemeClr>
            </a:solidFill>
            <a:ln>
              <a:noFill/>
            </a:ln>
          </p:spPr>
        </p:sp>
        <p:sp>
          <p:nvSpPr>
            <p:cNvPr id="18" name="Freeform 9"/>
            <p:cNvSpPr/>
            <p:nvPr/>
          </p:nvSpPr>
          <p:spPr bwMode="auto">
            <a:xfrm>
              <a:off x="0" y="5295900"/>
              <a:ext cx="1487488" cy="1562100"/>
            </a:xfrm>
            <a:custGeom>
              <a:avLst/>
              <a:gdLst/>
              <a:ahLst/>
              <a:cxnLst/>
              <a:rect l="0" t="0" r="r" b="b"/>
              <a:pathLst>
                <a:path w="937" h="984">
                  <a:moveTo>
                    <a:pt x="0" y="0"/>
                  </a:moveTo>
                  <a:lnTo>
                    <a:pt x="0" y="3"/>
                  </a:lnTo>
                  <a:lnTo>
                    <a:pt x="901" y="984"/>
                  </a:lnTo>
                  <a:lnTo>
                    <a:pt x="937" y="984"/>
                  </a:lnTo>
                  <a:lnTo>
                    <a:pt x="0" y="0"/>
                  </a:lnTo>
                  <a:close/>
                </a:path>
              </a:pathLst>
            </a:custGeom>
            <a:solidFill>
              <a:schemeClr val="accent1">
                <a:lumMod val="50000"/>
              </a:schemeClr>
            </a:solidFill>
            <a:ln>
              <a:noFill/>
            </a:ln>
          </p:spPr>
        </p:sp>
        <p:sp>
          <p:nvSpPr>
            <p:cNvPr id="19" name="Freeform 10"/>
            <p:cNvSpPr/>
            <p:nvPr/>
          </p:nvSpPr>
          <p:spPr bwMode="auto">
            <a:xfrm>
              <a:off x="0" y="5257800"/>
              <a:ext cx="2132013" cy="1600200"/>
            </a:xfrm>
            <a:custGeom>
              <a:avLst/>
              <a:gdLst/>
              <a:ahLst/>
              <a:cxnLst/>
              <a:rect l="0" t="0" r="r" b="b"/>
              <a:pathLst>
                <a:path w="1343" h="1008">
                  <a:moveTo>
                    <a:pt x="0" y="24"/>
                  </a:moveTo>
                  <a:lnTo>
                    <a:pt x="937" y="1008"/>
                  </a:lnTo>
                  <a:lnTo>
                    <a:pt x="1343" y="1008"/>
                  </a:lnTo>
                  <a:lnTo>
                    <a:pt x="126" y="21"/>
                  </a:lnTo>
                  <a:lnTo>
                    <a:pt x="0" y="0"/>
                  </a:lnTo>
                  <a:lnTo>
                    <a:pt x="0" y="24"/>
                  </a:lnTo>
                  <a:close/>
                </a:path>
              </a:pathLst>
            </a:custGeom>
            <a:solidFill>
              <a:schemeClr val="accent1">
                <a:lumMod val="75000"/>
              </a:schemeClr>
            </a:solidFill>
            <a:ln>
              <a:noFill/>
            </a:ln>
          </p:spPr>
        </p:sp>
        <p:sp>
          <p:nvSpPr>
            <p:cNvPr id="20" name="Freeform 11"/>
            <p:cNvSpPr/>
            <p:nvPr/>
          </p:nvSpPr>
          <p:spPr bwMode="auto">
            <a:xfrm>
              <a:off x="0" y="5357813"/>
              <a:ext cx="1377950" cy="1500188"/>
            </a:xfrm>
            <a:custGeom>
              <a:avLst/>
              <a:gdLst/>
              <a:ahLst/>
              <a:cxnLst/>
              <a:rect l="0" t="0" r="r" b="b"/>
              <a:pathLst>
                <a:path w="868" h="945">
                  <a:moveTo>
                    <a:pt x="0" y="192"/>
                  </a:moveTo>
                  <a:lnTo>
                    <a:pt x="571" y="945"/>
                  </a:lnTo>
                  <a:lnTo>
                    <a:pt x="868" y="945"/>
                  </a:lnTo>
                  <a:lnTo>
                    <a:pt x="0" y="0"/>
                  </a:lnTo>
                  <a:lnTo>
                    <a:pt x="0" y="192"/>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982133" y="457201"/>
            <a:ext cx="7704667" cy="1981200"/>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82134" y="2667000"/>
            <a:ext cx="7704666" cy="3356995"/>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358679" y="6116070"/>
            <a:ext cx="85747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D1D110F-3F4E-48D9-B8AA-5D0E825AFDBA}" type="datetime1">
              <a:rPr lang="en-US" smtClean="0"/>
              <a:pPr/>
              <a:t>4/27/17</a:t>
            </a:fld>
            <a:endParaRPr lang="en-US"/>
          </a:p>
        </p:txBody>
      </p:sp>
      <p:sp>
        <p:nvSpPr>
          <p:cNvPr id="5" name="Footer Placeholder 4"/>
          <p:cNvSpPr>
            <a:spLocks noGrp="1"/>
          </p:cNvSpPr>
          <p:nvPr>
            <p:ph type="ftr" sz="quarter" idx="3"/>
          </p:nvPr>
        </p:nvSpPr>
        <p:spPr>
          <a:xfrm>
            <a:off x="1986997" y="6116070"/>
            <a:ext cx="531451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8273317" y="6116070"/>
            <a:ext cx="413483"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87D7A59-36E2-48B9-B146-C1E59501F63F}" type="slidenum">
              <a:rPr lang="en-US" smtClean="0"/>
              <a:pPr/>
              <a:t>‹#›</a:t>
            </a:fld>
            <a:endParaRPr lang="en-US"/>
          </a:p>
        </p:txBody>
      </p:sp>
    </p:spTree>
    <p:extLst>
      <p:ext uri="{BB962C8B-B14F-4D97-AF65-F5344CB8AC3E}">
        <p14:creationId xmlns:p14="http://schemas.microsoft.com/office/powerpoint/2010/main" val="745648741"/>
      </p:ext>
    </p:extLst>
  </p:cSld>
  <p:clrMap bg1="lt1" tx1="dk1" bg2="lt2" tx2="dk2" accent1="accent1" accent2="accent2" accent3="accent3" accent4="accent4" accent5="accent5" accent6="accent6" hlink="hlink" folHlink="folHlink"/>
  <p:sldLayoutIdLst>
    <p:sldLayoutId id="2147484046" r:id="rId1"/>
    <p:sldLayoutId id="2147484047" r:id="rId2"/>
    <p:sldLayoutId id="2147484048" r:id="rId3"/>
    <p:sldLayoutId id="2147484049" r:id="rId4"/>
    <p:sldLayoutId id="2147484050" r:id="rId5"/>
    <p:sldLayoutId id="2147484051" r:id="rId6"/>
    <p:sldLayoutId id="2147484052" r:id="rId7"/>
    <p:sldLayoutId id="2147484053" r:id="rId8"/>
    <p:sldLayoutId id="2147484054" r:id="rId9"/>
    <p:sldLayoutId id="2147484055" r:id="rId10"/>
    <p:sldLayoutId id="2147484056" r:id="rId11"/>
    <p:sldLayoutId id="2147484057" r:id="rId12"/>
    <p:sldLayoutId id="2147484058" r:id="rId13"/>
    <p:sldLayoutId id="2147484059" r:id="rId14"/>
    <p:sldLayoutId id="2147484060" r:id="rId15"/>
    <p:sldLayoutId id="2147484061" r:id="rId16"/>
    <p:sldLayoutId id="2147484062" r:id="rId17"/>
  </p:sldLayoutIdLst>
  <p:hf sldNum="0" hdr="0" ftr="0" dt="0"/>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2.tiff"/><Relationship Id="rId3" Type="http://schemas.openxmlformats.org/officeDocument/2006/relationships/image" Target="../media/image3.tif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tiff"/><Relationship Id="rId3" Type="http://schemas.openxmlformats.org/officeDocument/2006/relationships/image" Target="../media/image5.tif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tiff"/><Relationship Id="rId3" Type="http://schemas.openxmlformats.org/officeDocument/2006/relationships/image" Target="../media/image7.tif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tiff"/><Relationship Id="rId3" Type="http://schemas.openxmlformats.org/officeDocument/2006/relationships/image" Target="../media/image9.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tiff"/><Relationship Id="rId3" Type="http://schemas.openxmlformats.org/officeDocument/2006/relationships/image" Target="../media/image11.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rl.jpg"/>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TextBox 12"/>
          <p:cNvSpPr txBox="1"/>
          <p:nvPr/>
        </p:nvSpPr>
        <p:spPr>
          <a:xfrm>
            <a:off x="1145525" y="304800"/>
            <a:ext cx="6739268" cy="1015663"/>
          </a:xfrm>
          <a:prstGeom prst="rect">
            <a:avLst/>
          </a:prstGeom>
          <a:noFill/>
        </p:spPr>
        <p:txBody>
          <a:bodyPr wrap="square" rtlCol="0">
            <a:spAutoFit/>
          </a:bodyPr>
          <a:lstStyle/>
          <a:p>
            <a:pPr algn="ctr"/>
            <a:r>
              <a:rPr lang="en-US" sz="3200" dirty="0">
                <a:solidFill>
                  <a:schemeClr val="accent5">
                    <a:lumMod val="50000"/>
                  </a:schemeClr>
                </a:solidFill>
                <a:latin typeface="Bangla MN" charset="0"/>
                <a:ea typeface="Bangla MN" charset="0"/>
                <a:cs typeface="Bangla MN" charset="0"/>
              </a:rPr>
              <a:t>Design 9</a:t>
            </a:r>
            <a:r>
              <a:rPr lang="en-US" sz="3200" dirty="0" smtClean="0">
                <a:solidFill>
                  <a:schemeClr val="accent5">
                    <a:lumMod val="50000"/>
                  </a:schemeClr>
                </a:solidFill>
                <a:latin typeface="Bangla MN" charset="0"/>
                <a:ea typeface="Bangla MN" charset="0"/>
                <a:cs typeface="Bangla MN" charset="0"/>
              </a:rPr>
              <a:t>º   Unit III</a:t>
            </a:r>
          </a:p>
          <a:p>
            <a:pPr algn="ctr"/>
            <a:r>
              <a:rPr lang="en-US" sz="2800" b="1" dirty="0" smtClean="0">
                <a:solidFill>
                  <a:schemeClr val="accent5">
                    <a:lumMod val="50000"/>
                  </a:schemeClr>
                </a:solidFill>
                <a:latin typeface="Bangla MN" charset="0"/>
                <a:ea typeface="Bangla MN" charset="0"/>
                <a:cs typeface="Bangla MN" charset="0"/>
              </a:rPr>
              <a:t>Sport Bag</a:t>
            </a:r>
            <a:endParaRPr lang="en-US" sz="2800" b="1" dirty="0">
              <a:solidFill>
                <a:schemeClr val="accent5">
                  <a:lumMod val="50000"/>
                </a:schemeClr>
              </a:solidFill>
              <a:latin typeface="Bangla MN" charset="0"/>
              <a:ea typeface="Bangla MN" charset="0"/>
              <a:cs typeface="Bangla MN" charset="0"/>
            </a:endParaRPr>
          </a:p>
        </p:txBody>
      </p:sp>
      <p:sp>
        <p:nvSpPr>
          <p:cNvPr id="15" name="AutoShape 4" descr="rl.jpg"/>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 name="TextBox 9"/>
          <p:cNvSpPr txBox="1"/>
          <p:nvPr/>
        </p:nvSpPr>
        <p:spPr>
          <a:xfrm>
            <a:off x="1145525" y="1713079"/>
            <a:ext cx="4050202" cy="400110"/>
          </a:xfrm>
          <a:prstGeom prst="rect">
            <a:avLst/>
          </a:prstGeom>
          <a:noFill/>
        </p:spPr>
        <p:txBody>
          <a:bodyPr wrap="square" rtlCol="0">
            <a:spAutoFit/>
          </a:bodyPr>
          <a:lstStyle/>
          <a:p>
            <a:r>
              <a:rPr lang="en-US" sz="2000" b="1" dirty="0" smtClean="0">
                <a:solidFill>
                  <a:schemeClr val="tx2">
                    <a:lumMod val="50000"/>
                  </a:schemeClr>
                </a:solidFill>
                <a:ea typeface="Corbel" charset="0"/>
                <a:cs typeface="Corbel" charset="0"/>
              </a:rPr>
              <a:t>Criteria C.   Creating the Sport Bag</a:t>
            </a:r>
          </a:p>
        </p:txBody>
      </p:sp>
      <p:sp>
        <p:nvSpPr>
          <p:cNvPr id="17" name="Rectangle 16"/>
          <p:cNvSpPr/>
          <p:nvPr/>
        </p:nvSpPr>
        <p:spPr>
          <a:xfrm>
            <a:off x="4275687" y="2505805"/>
            <a:ext cx="4258713" cy="1477328"/>
          </a:xfrm>
          <a:prstGeom prst="rect">
            <a:avLst/>
          </a:prstGeom>
        </p:spPr>
        <p:txBody>
          <a:bodyPr wrap="square">
            <a:spAutoFit/>
          </a:bodyPr>
          <a:lstStyle/>
          <a:p>
            <a:pPr algn="ctr"/>
            <a:r>
              <a:rPr lang="en-US" b="1" dirty="0" smtClean="0">
                <a:solidFill>
                  <a:schemeClr val="bg2">
                    <a:lumMod val="25000"/>
                  </a:schemeClr>
                </a:solidFill>
                <a:ea typeface="Corbel" charset="0"/>
                <a:cs typeface="Corbel" charset="0"/>
              </a:rPr>
              <a:t>1.</a:t>
            </a:r>
            <a:endParaRPr lang="en-US" b="1" dirty="0">
              <a:solidFill>
                <a:schemeClr val="bg2">
                  <a:lumMod val="25000"/>
                </a:schemeClr>
              </a:solidFill>
              <a:ea typeface="Corbel" charset="0"/>
              <a:cs typeface="Corbel" charset="0"/>
            </a:endParaRPr>
          </a:p>
          <a:p>
            <a:r>
              <a:rPr lang="en-US" dirty="0">
                <a:solidFill>
                  <a:schemeClr val="bg2">
                    <a:lumMod val="25000"/>
                  </a:schemeClr>
                </a:solidFill>
                <a:ea typeface="Corbel" charset="0"/>
                <a:cs typeface="Corbel" charset="0"/>
              </a:rPr>
              <a:t>Construct a logical plan that describes the efficient use of time and resources, sufficient for peers to be able to follow to create the solution</a:t>
            </a:r>
          </a:p>
        </p:txBody>
      </p:sp>
      <p:pic>
        <p:nvPicPr>
          <p:cNvPr id="7" name="Picture 6"/>
          <p:cNvPicPr>
            <a:picLocks noChangeAspect="1"/>
          </p:cNvPicPr>
          <p:nvPr/>
        </p:nvPicPr>
        <p:blipFill>
          <a:blip r:embed="rId2"/>
          <a:stretch>
            <a:fillRect/>
          </a:stretch>
        </p:blipFill>
        <p:spPr>
          <a:xfrm>
            <a:off x="4885287" y="4573862"/>
            <a:ext cx="3810000" cy="2133600"/>
          </a:xfrm>
          <a:prstGeom prst="rect">
            <a:avLst/>
          </a:prstGeom>
        </p:spPr>
      </p:pic>
      <p:pic>
        <p:nvPicPr>
          <p:cNvPr id="8" name="Picture 7"/>
          <p:cNvPicPr>
            <a:picLocks noChangeAspect="1"/>
          </p:cNvPicPr>
          <p:nvPr/>
        </p:nvPicPr>
        <p:blipFill>
          <a:blip r:embed="rId3"/>
          <a:stretch>
            <a:fillRect/>
          </a:stretch>
        </p:blipFill>
        <p:spPr>
          <a:xfrm>
            <a:off x="811488" y="2579962"/>
            <a:ext cx="2997200" cy="3987800"/>
          </a:xfrm>
          <a:prstGeom prst="rect">
            <a:avLst/>
          </a:prstGeom>
        </p:spPr>
      </p:pic>
    </p:spTree>
    <p:extLst>
      <p:ext uri="{BB962C8B-B14F-4D97-AF65-F5344CB8AC3E}">
        <p14:creationId xmlns:p14="http://schemas.microsoft.com/office/powerpoint/2010/main" val="13302712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342971" y="771675"/>
            <a:ext cx="1414517" cy="2062103"/>
          </a:xfrm>
          <a:prstGeom prst="rect">
            <a:avLst/>
          </a:prstGeom>
        </p:spPr>
        <p:txBody>
          <a:bodyPr wrap="square">
            <a:spAutoFit/>
          </a:bodyPr>
          <a:lstStyle/>
          <a:p>
            <a:pPr lvl="0"/>
            <a:r>
              <a:rPr lang="en-US" sz="1600" b="1" i="1" dirty="0">
                <a:solidFill>
                  <a:schemeClr val="bg2">
                    <a:lumMod val="25000"/>
                  </a:schemeClr>
                </a:solidFill>
              </a:rPr>
              <a:t>ACTIVITY:  </a:t>
            </a:r>
            <a:r>
              <a:rPr lang="en-US" sz="1600" i="1" dirty="0">
                <a:solidFill>
                  <a:schemeClr val="bg2">
                    <a:lumMod val="25000"/>
                  </a:schemeClr>
                </a:solidFill>
              </a:rPr>
              <a:t>Create a method for the construction of your solution. Peers can identify the plan easily. </a:t>
            </a:r>
          </a:p>
        </p:txBody>
      </p:sp>
      <p:graphicFrame>
        <p:nvGraphicFramePr>
          <p:cNvPr id="4" name="Table 3"/>
          <p:cNvGraphicFramePr>
            <a:graphicFrameLocks noGrp="1"/>
          </p:cNvGraphicFramePr>
          <p:nvPr>
            <p:extLst>
              <p:ext uri="{D42A27DB-BD31-4B8C-83A1-F6EECF244321}">
                <p14:modId xmlns:p14="http://schemas.microsoft.com/office/powerpoint/2010/main" val="1469173890"/>
              </p:ext>
            </p:extLst>
          </p:nvPr>
        </p:nvGraphicFramePr>
        <p:xfrm>
          <a:off x="966907" y="3683119"/>
          <a:ext cx="7716825" cy="2879256"/>
        </p:xfrm>
        <a:graphic>
          <a:graphicData uri="http://schemas.openxmlformats.org/drawingml/2006/table">
            <a:tbl>
              <a:tblPr firstRow="1" bandRow="1">
                <a:tableStyleId>{5C22544A-7EE6-4342-B048-85BDC9FD1C3A}</a:tableStyleId>
              </a:tblPr>
              <a:tblGrid>
                <a:gridCol w="1551413"/>
                <a:gridCol w="1977849"/>
                <a:gridCol w="2101516"/>
                <a:gridCol w="1122948"/>
                <a:gridCol w="963099"/>
              </a:tblGrid>
              <a:tr h="1106907">
                <a:tc>
                  <a:txBody>
                    <a:bodyPr/>
                    <a:lstStyle/>
                    <a:p>
                      <a:r>
                        <a:rPr lang="en-US" sz="1400" b="0" dirty="0" smtClean="0">
                          <a:latin typeface="Corbel" charset="0"/>
                          <a:ea typeface="Corbel" charset="0"/>
                          <a:cs typeface="Corbel" charset="0"/>
                        </a:rPr>
                        <a:t>Step</a:t>
                      </a:r>
                      <a:endParaRPr lang="en-US" sz="1400" b="0" dirty="0">
                        <a:latin typeface="Corbel" charset="0"/>
                        <a:ea typeface="Corbel" charset="0"/>
                        <a:cs typeface="Corbel" charset="0"/>
                      </a:endParaRPr>
                    </a:p>
                  </a:txBody>
                  <a:tcPr/>
                </a:tc>
                <a:tc>
                  <a:txBody>
                    <a:bodyPr/>
                    <a:lstStyle/>
                    <a:p>
                      <a:r>
                        <a:rPr lang="en-US" sz="1400" b="0" dirty="0" smtClean="0">
                          <a:latin typeface="Corbel" charset="0"/>
                          <a:ea typeface="Corbel" charset="0"/>
                          <a:cs typeface="Corbel" charset="0"/>
                        </a:rPr>
                        <a:t>Process (including quality control</a:t>
                      </a:r>
                      <a:r>
                        <a:rPr lang="en-US" sz="1400" b="0" baseline="0" dirty="0" smtClean="0">
                          <a:latin typeface="Corbel" charset="0"/>
                          <a:ea typeface="Corbel" charset="0"/>
                          <a:cs typeface="Corbel" charset="0"/>
                        </a:rPr>
                        <a:t>, health and safety considerations)</a:t>
                      </a:r>
                      <a:endParaRPr lang="en-US" sz="1400" b="0" dirty="0">
                        <a:latin typeface="Corbel" charset="0"/>
                        <a:ea typeface="Corbel" charset="0"/>
                        <a:cs typeface="Corbel" charset="0"/>
                      </a:endParaRPr>
                    </a:p>
                  </a:txBody>
                  <a:tcPr/>
                </a:tc>
                <a:tc>
                  <a:txBody>
                    <a:bodyPr/>
                    <a:lstStyle/>
                    <a:p>
                      <a:r>
                        <a:rPr lang="en-US" sz="1400" b="0" dirty="0" smtClean="0">
                          <a:latin typeface="Corbel" charset="0"/>
                          <a:ea typeface="Corbel" charset="0"/>
                          <a:cs typeface="Corbel" charset="0"/>
                        </a:rPr>
                        <a:t>Required resources</a:t>
                      </a:r>
                      <a:endParaRPr lang="en-US" sz="1400" b="0" dirty="0">
                        <a:latin typeface="Corbel" charset="0"/>
                        <a:ea typeface="Corbel" charset="0"/>
                        <a:cs typeface="Corbel" charset="0"/>
                      </a:endParaRPr>
                    </a:p>
                  </a:txBody>
                  <a:tcPr/>
                </a:tc>
                <a:tc>
                  <a:txBody>
                    <a:bodyPr/>
                    <a:lstStyle/>
                    <a:p>
                      <a:r>
                        <a:rPr lang="en-US" sz="1400" b="0" dirty="0" smtClean="0">
                          <a:latin typeface="Corbel" charset="0"/>
                          <a:ea typeface="Corbel" charset="0"/>
                          <a:cs typeface="Corbel" charset="0"/>
                        </a:rPr>
                        <a:t>Materials</a:t>
                      </a:r>
                      <a:endParaRPr lang="en-US" sz="1400" b="0" dirty="0">
                        <a:latin typeface="Corbel" charset="0"/>
                        <a:ea typeface="Corbel" charset="0"/>
                        <a:cs typeface="Corbel" charset="0"/>
                      </a:endParaRPr>
                    </a:p>
                  </a:txBody>
                  <a:tcPr/>
                </a:tc>
                <a:tc>
                  <a:txBody>
                    <a:bodyPr/>
                    <a:lstStyle/>
                    <a:p>
                      <a:r>
                        <a:rPr lang="en-US" sz="1400" b="0" dirty="0" smtClean="0">
                          <a:latin typeface="Corbel" charset="0"/>
                          <a:ea typeface="Corbel" charset="0"/>
                          <a:cs typeface="Corbel" charset="0"/>
                        </a:rPr>
                        <a:t> Time to complete</a:t>
                      </a:r>
                      <a:endParaRPr lang="en-US" sz="1400" b="0" dirty="0">
                        <a:latin typeface="Corbel" charset="0"/>
                        <a:ea typeface="Corbel" charset="0"/>
                        <a:cs typeface="Corbel" charset="0"/>
                      </a:endParaRPr>
                    </a:p>
                  </a:txBody>
                  <a:tcPr/>
                </a:tc>
              </a:tr>
              <a:tr h="590783">
                <a:tc>
                  <a:txBody>
                    <a:bodyPr/>
                    <a:lstStyle/>
                    <a:p>
                      <a:r>
                        <a:rPr lang="en-US" sz="1400" dirty="0" smtClean="0">
                          <a:latin typeface="Corbel" charset="0"/>
                          <a:ea typeface="Corbel" charset="0"/>
                          <a:cs typeface="Corbel" charset="0"/>
                        </a:rPr>
                        <a:t>1.</a:t>
                      </a:r>
                      <a:endParaRPr lang="en-US" sz="1400" dirty="0">
                        <a:latin typeface="Corbel" charset="0"/>
                        <a:ea typeface="Corbel" charset="0"/>
                        <a:cs typeface="Corbel" charset="0"/>
                      </a:endParaRPr>
                    </a:p>
                  </a:txBody>
                  <a:tcPr/>
                </a:tc>
                <a:tc>
                  <a:txBody>
                    <a:bodyPr/>
                    <a:lstStyle/>
                    <a:p>
                      <a:endParaRPr lang="en-US" sz="1400" dirty="0">
                        <a:latin typeface="Corbel" charset="0"/>
                        <a:ea typeface="Corbel" charset="0"/>
                        <a:cs typeface="Corbel" charset="0"/>
                      </a:endParaRPr>
                    </a:p>
                  </a:txBody>
                  <a:tcPr/>
                </a:tc>
                <a:tc>
                  <a:txBody>
                    <a:bodyPr/>
                    <a:lstStyle/>
                    <a:p>
                      <a:endParaRPr lang="en-US" sz="1400" dirty="0">
                        <a:latin typeface="Corbel" charset="0"/>
                        <a:ea typeface="Corbel" charset="0"/>
                        <a:cs typeface="Corbel" charset="0"/>
                      </a:endParaRPr>
                    </a:p>
                  </a:txBody>
                  <a:tcPr/>
                </a:tc>
                <a:tc>
                  <a:txBody>
                    <a:bodyPr/>
                    <a:lstStyle/>
                    <a:p>
                      <a:endParaRPr lang="en-US" sz="1400" dirty="0">
                        <a:latin typeface="Corbel" charset="0"/>
                        <a:ea typeface="Corbel" charset="0"/>
                        <a:cs typeface="Corbel" charset="0"/>
                      </a:endParaRPr>
                    </a:p>
                  </a:txBody>
                  <a:tcPr/>
                </a:tc>
                <a:tc>
                  <a:txBody>
                    <a:bodyPr/>
                    <a:lstStyle/>
                    <a:p>
                      <a:endParaRPr lang="en-US" sz="1400" dirty="0">
                        <a:latin typeface="Corbel" charset="0"/>
                        <a:ea typeface="Corbel" charset="0"/>
                        <a:cs typeface="Corbel" charset="0"/>
                      </a:endParaRPr>
                    </a:p>
                  </a:txBody>
                  <a:tcPr/>
                </a:tc>
              </a:tr>
              <a:tr h="590783">
                <a:tc>
                  <a:txBody>
                    <a:bodyPr/>
                    <a:lstStyle/>
                    <a:p>
                      <a:r>
                        <a:rPr lang="en-US" sz="1400" dirty="0" smtClean="0">
                          <a:latin typeface="Corbel" charset="0"/>
                          <a:ea typeface="Corbel" charset="0"/>
                          <a:cs typeface="Corbel" charset="0"/>
                        </a:rPr>
                        <a:t>2.</a:t>
                      </a:r>
                      <a:endParaRPr lang="en-US" sz="1400" dirty="0">
                        <a:latin typeface="Corbel" charset="0"/>
                        <a:ea typeface="Corbel" charset="0"/>
                        <a:cs typeface="Corbel" charset="0"/>
                      </a:endParaRPr>
                    </a:p>
                  </a:txBody>
                  <a:tcPr/>
                </a:tc>
                <a:tc>
                  <a:txBody>
                    <a:bodyPr/>
                    <a:lstStyle/>
                    <a:p>
                      <a:endParaRPr lang="en-US" sz="1400" dirty="0">
                        <a:latin typeface="Corbel" charset="0"/>
                        <a:ea typeface="Corbel" charset="0"/>
                        <a:cs typeface="Corbel" charset="0"/>
                      </a:endParaRPr>
                    </a:p>
                  </a:txBody>
                  <a:tcPr/>
                </a:tc>
                <a:tc>
                  <a:txBody>
                    <a:bodyPr/>
                    <a:lstStyle/>
                    <a:p>
                      <a:endParaRPr lang="en-US" sz="1400" dirty="0">
                        <a:latin typeface="Corbel" charset="0"/>
                        <a:ea typeface="Corbel" charset="0"/>
                        <a:cs typeface="Corbel" charset="0"/>
                      </a:endParaRPr>
                    </a:p>
                  </a:txBody>
                  <a:tcPr/>
                </a:tc>
                <a:tc>
                  <a:txBody>
                    <a:bodyPr/>
                    <a:lstStyle/>
                    <a:p>
                      <a:endParaRPr lang="en-US" sz="1400" dirty="0">
                        <a:latin typeface="Corbel" charset="0"/>
                        <a:ea typeface="Corbel" charset="0"/>
                        <a:cs typeface="Corbel" charset="0"/>
                      </a:endParaRPr>
                    </a:p>
                  </a:txBody>
                  <a:tcPr/>
                </a:tc>
                <a:tc>
                  <a:txBody>
                    <a:bodyPr/>
                    <a:lstStyle/>
                    <a:p>
                      <a:endParaRPr lang="en-US" sz="1400" dirty="0">
                        <a:latin typeface="Corbel" charset="0"/>
                        <a:ea typeface="Corbel" charset="0"/>
                        <a:cs typeface="Corbel" charset="0"/>
                      </a:endParaRPr>
                    </a:p>
                  </a:txBody>
                  <a:tcPr/>
                </a:tc>
              </a:tr>
              <a:tr h="590783">
                <a:tc>
                  <a:txBody>
                    <a:bodyPr/>
                    <a:lstStyle/>
                    <a:p>
                      <a:r>
                        <a:rPr lang="en-US" sz="1600" dirty="0" smtClean="0">
                          <a:latin typeface="Corbel" charset="0"/>
                          <a:ea typeface="Corbel" charset="0"/>
                          <a:cs typeface="Corbel" charset="0"/>
                        </a:rPr>
                        <a:t>3.</a:t>
                      </a:r>
                      <a:endParaRPr lang="en-US" sz="1600" dirty="0">
                        <a:latin typeface="Corbel" charset="0"/>
                        <a:ea typeface="Corbel" charset="0"/>
                        <a:cs typeface="Corbel" charset="0"/>
                      </a:endParaRPr>
                    </a:p>
                  </a:txBody>
                  <a:tcPr/>
                </a:tc>
                <a:tc>
                  <a:txBody>
                    <a:bodyPr/>
                    <a:lstStyle/>
                    <a:p>
                      <a:endParaRPr lang="en-US" sz="1600" dirty="0"/>
                    </a:p>
                  </a:txBody>
                  <a:tcPr/>
                </a:tc>
                <a:tc>
                  <a:txBody>
                    <a:bodyPr/>
                    <a:lstStyle/>
                    <a:p>
                      <a:endParaRPr lang="en-US" sz="1600" dirty="0"/>
                    </a:p>
                  </a:txBody>
                  <a:tcPr/>
                </a:tc>
                <a:tc>
                  <a:txBody>
                    <a:bodyPr/>
                    <a:lstStyle/>
                    <a:p>
                      <a:endParaRPr lang="en-US" sz="1600" dirty="0"/>
                    </a:p>
                  </a:txBody>
                  <a:tcPr/>
                </a:tc>
                <a:tc>
                  <a:txBody>
                    <a:bodyPr/>
                    <a:lstStyle/>
                    <a:p>
                      <a:endParaRPr lang="en-US" sz="1600" dirty="0"/>
                    </a:p>
                  </a:txBody>
                  <a:tcPr/>
                </a:tc>
              </a:tr>
            </a:tbl>
          </a:graphicData>
        </a:graphic>
      </p:graphicFrame>
      <p:pic>
        <p:nvPicPr>
          <p:cNvPr id="5" name="Picture 4"/>
          <p:cNvPicPr>
            <a:picLocks noChangeAspect="1"/>
          </p:cNvPicPr>
          <p:nvPr/>
        </p:nvPicPr>
        <p:blipFill>
          <a:blip r:embed="rId2"/>
          <a:stretch>
            <a:fillRect/>
          </a:stretch>
        </p:blipFill>
        <p:spPr>
          <a:xfrm>
            <a:off x="5936052" y="518066"/>
            <a:ext cx="2814637" cy="2814637"/>
          </a:xfrm>
          <a:prstGeom prst="rect">
            <a:avLst/>
          </a:prstGeom>
        </p:spPr>
      </p:pic>
      <p:pic>
        <p:nvPicPr>
          <p:cNvPr id="6" name="Picture 5"/>
          <p:cNvPicPr>
            <a:picLocks noChangeAspect="1"/>
          </p:cNvPicPr>
          <p:nvPr/>
        </p:nvPicPr>
        <p:blipFill>
          <a:blip r:embed="rId3"/>
          <a:stretch>
            <a:fillRect/>
          </a:stretch>
        </p:blipFill>
        <p:spPr>
          <a:xfrm>
            <a:off x="3225932" y="341703"/>
            <a:ext cx="2241676" cy="2991000"/>
          </a:xfrm>
          <a:prstGeom prst="rect">
            <a:avLst/>
          </a:prstGeom>
        </p:spPr>
      </p:pic>
    </p:spTree>
    <p:extLst>
      <p:ext uri="{BB962C8B-B14F-4D97-AF65-F5344CB8AC3E}">
        <p14:creationId xmlns:p14="http://schemas.microsoft.com/office/powerpoint/2010/main" val="4736211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6128084" y="1871204"/>
            <a:ext cx="2697854" cy="1323439"/>
          </a:xfrm>
          <a:prstGeom prst="rect">
            <a:avLst/>
          </a:prstGeom>
        </p:spPr>
        <p:txBody>
          <a:bodyPr wrap="square">
            <a:spAutoFit/>
          </a:bodyPr>
          <a:lstStyle/>
          <a:p>
            <a:pPr lvl="0"/>
            <a:r>
              <a:rPr lang="en-US" sz="1600" b="1" i="1" dirty="0" smtClean="0">
                <a:solidFill>
                  <a:schemeClr val="tx2">
                    <a:lumMod val="50000"/>
                  </a:schemeClr>
                </a:solidFill>
              </a:rPr>
              <a:t>ACTIVITY: </a:t>
            </a:r>
            <a:r>
              <a:rPr lang="en-US" sz="1600" i="1" dirty="0"/>
              <a:t>Follow and construct the product, demonstrating technical skills. (</a:t>
            </a:r>
            <a:r>
              <a:rPr lang="en-US" sz="1600" i="1" dirty="0" smtClean="0"/>
              <a:t>Management </a:t>
            </a:r>
            <a:r>
              <a:rPr lang="en-US" sz="1600" i="1" dirty="0"/>
              <a:t>of sources and time) </a:t>
            </a:r>
            <a:endParaRPr lang="en-US" sz="1600" i="1" dirty="0">
              <a:latin typeface="Helvetica Light" charset="0"/>
              <a:ea typeface="Helvetica Light" charset="0"/>
              <a:cs typeface="Helvetica Light" charset="0"/>
            </a:endParaRPr>
          </a:p>
        </p:txBody>
      </p:sp>
      <p:sp>
        <p:nvSpPr>
          <p:cNvPr id="8" name="Rectangle 7"/>
          <p:cNvSpPr/>
          <p:nvPr/>
        </p:nvSpPr>
        <p:spPr>
          <a:xfrm>
            <a:off x="1521222" y="304800"/>
            <a:ext cx="7304716" cy="646331"/>
          </a:xfrm>
          <a:prstGeom prst="rect">
            <a:avLst/>
          </a:prstGeom>
        </p:spPr>
        <p:txBody>
          <a:bodyPr wrap="square">
            <a:spAutoFit/>
          </a:bodyPr>
          <a:lstStyle/>
          <a:p>
            <a:pPr algn="ctr"/>
            <a:r>
              <a:rPr lang="en-US" b="1" dirty="0">
                <a:solidFill>
                  <a:schemeClr val="bg2">
                    <a:lumMod val="25000"/>
                  </a:schemeClr>
                </a:solidFill>
                <a:ea typeface="Corbel" charset="0"/>
                <a:cs typeface="Corbel" charset="0"/>
              </a:rPr>
              <a:t>2</a:t>
            </a:r>
            <a:r>
              <a:rPr lang="en-US" b="1" dirty="0" smtClean="0">
                <a:solidFill>
                  <a:schemeClr val="bg2">
                    <a:lumMod val="25000"/>
                  </a:schemeClr>
                </a:solidFill>
                <a:ea typeface="Corbel" charset="0"/>
                <a:cs typeface="Corbel" charset="0"/>
              </a:rPr>
              <a:t>.</a:t>
            </a:r>
            <a:endParaRPr lang="en-US" b="1" dirty="0">
              <a:solidFill>
                <a:schemeClr val="bg2">
                  <a:lumMod val="25000"/>
                </a:schemeClr>
              </a:solidFill>
              <a:ea typeface="Corbel" charset="0"/>
              <a:cs typeface="Corbel" charset="0"/>
            </a:endParaRPr>
          </a:p>
          <a:p>
            <a:r>
              <a:rPr lang="en-US" dirty="0">
                <a:solidFill>
                  <a:schemeClr val="bg2">
                    <a:lumMod val="25000"/>
                  </a:schemeClr>
                </a:solidFill>
                <a:ea typeface="Corbel" charset="0"/>
                <a:cs typeface="Corbel" charset="0"/>
              </a:rPr>
              <a:t>Demonstrate excellent technical skill when making the solution</a:t>
            </a:r>
          </a:p>
        </p:txBody>
      </p:sp>
      <p:sp>
        <p:nvSpPr>
          <p:cNvPr id="10" name="Rectangle 9"/>
          <p:cNvSpPr/>
          <p:nvPr/>
        </p:nvSpPr>
        <p:spPr>
          <a:xfrm>
            <a:off x="350283" y="4780494"/>
            <a:ext cx="3478607" cy="1077218"/>
          </a:xfrm>
          <a:prstGeom prst="rect">
            <a:avLst/>
          </a:prstGeom>
        </p:spPr>
        <p:txBody>
          <a:bodyPr wrap="square">
            <a:spAutoFit/>
          </a:bodyPr>
          <a:lstStyle/>
          <a:p>
            <a:pPr algn="ctr"/>
            <a:r>
              <a:rPr lang="en-US" sz="1600" i="1" dirty="0" smtClean="0">
                <a:solidFill>
                  <a:schemeClr val="bg2">
                    <a:lumMod val="25000"/>
                  </a:schemeClr>
                </a:solidFill>
                <a:ea typeface="Corbel" charset="0"/>
                <a:cs typeface="Corbel" charset="0"/>
              </a:rPr>
              <a:t>In design</a:t>
            </a:r>
            <a:r>
              <a:rPr lang="en-US" sz="1600" i="1" dirty="0">
                <a:solidFill>
                  <a:schemeClr val="bg2">
                    <a:lumMod val="25000"/>
                  </a:schemeClr>
                </a:solidFill>
                <a:ea typeface="Corbel" charset="0"/>
                <a:cs typeface="Corbel" charset="0"/>
              </a:rPr>
              <a:t>, the level of technical skill demonstrated can usually be shown through the functionality and the final finish of the </a:t>
            </a:r>
            <a:r>
              <a:rPr lang="en-US" sz="1600" i="1" dirty="0" smtClean="0">
                <a:solidFill>
                  <a:schemeClr val="bg2">
                    <a:lumMod val="25000"/>
                  </a:schemeClr>
                </a:solidFill>
                <a:ea typeface="Corbel" charset="0"/>
                <a:cs typeface="Corbel" charset="0"/>
              </a:rPr>
              <a:t>solution.</a:t>
            </a:r>
            <a:endParaRPr lang="en-US" sz="1600" i="1" dirty="0">
              <a:solidFill>
                <a:schemeClr val="bg2">
                  <a:lumMod val="25000"/>
                </a:schemeClr>
              </a:solidFill>
              <a:effectLst/>
              <a:ea typeface="Corbel" charset="0"/>
              <a:cs typeface="Corbel" charset="0"/>
            </a:endParaRPr>
          </a:p>
        </p:txBody>
      </p:sp>
      <p:sp>
        <p:nvSpPr>
          <p:cNvPr id="11" name="AutoShape 6" descr="he-great-michaels-crate-challenge.jpg"/>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2" name="Picture 1"/>
          <p:cNvPicPr>
            <a:picLocks noChangeAspect="1"/>
          </p:cNvPicPr>
          <p:nvPr/>
        </p:nvPicPr>
        <p:blipFill>
          <a:blip r:embed="rId2"/>
          <a:stretch>
            <a:fillRect/>
          </a:stretch>
        </p:blipFill>
        <p:spPr>
          <a:xfrm>
            <a:off x="594226" y="1493937"/>
            <a:ext cx="4838093" cy="2743751"/>
          </a:xfrm>
          <a:prstGeom prst="rect">
            <a:avLst/>
          </a:prstGeom>
        </p:spPr>
      </p:pic>
      <p:pic>
        <p:nvPicPr>
          <p:cNvPr id="4" name="Picture 3"/>
          <p:cNvPicPr>
            <a:picLocks noChangeAspect="1"/>
          </p:cNvPicPr>
          <p:nvPr/>
        </p:nvPicPr>
        <p:blipFill>
          <a:blip r:embed="rId3"/>
          <a:stretch>
            <a:fillRect/>
          </a:stretch>
        </p:blipFill>
        <p:spPr>
          <a:xfrm>
            <a:off x="4173955" y="3811038"/>
            <a:ext cx="4793930" cy="2693445"/>
          </a:xfrm>
          <a:prstGeom prst="rect">
            <a:avLst/>
          </a:prstGeom>
        </p:spPr>
      </p:pic>
    </p:spTree>
    <p:extLst>
      <p:ext uri="{BB962C8B-B14F-4D97-AF65-F5344CB8AC3E}">
        <p14:creationId xmlns:p14="http://schemas.microsoft.com/office/powerpoint/2010/main" val="150572981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a:xfrm>
            <a:off x="2731453" y="1424153"/>
            <a:ext cx="4455410" cy="474009"/>
          </a:xfrm>
          <a:prstGeom prst="rect">
            <a:avLst/>
          </a:prstGeom>
        </p:spPr>
        <p:txBody>
          <a:bodyPr>
            <a:noAutofit/>
          </a:bodyPr>
          <a:lst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lvl="0" algn="ctr"/>
            <a:r>
              <a:rPr lang="en-US" sz="1600" b="1" i="1" dirty="0" smtClean="0">
                <a:solidFill>
                  <a:schemeClr val="tx2">
                    <a:lumMod val="50000"/>
                  </a:schemeClr>
                </a:solidFill>
              </a:rPr>
              <a:t>ACTIVITY:</a:t>
            </a:r>
            <a:r>
              <a:rPr lang="en-US" sz="1600" i="1" dirty="0" smtClean="0">
                <a:solidFill>
                  <a:schemeClr val="tx2">
                    <a:lumMod val="50000"/>
                  </a:schemeClr>
                </a:solidFill>
              </a:rPr>
              <a:t> </a:t>
            </a:r>
            <a:r>
              <a:rPr lang="en-US" sz="1600" dirty="0"/>
              <a:t>Write and justify changes developed to the product during the creation process </a:t>
            </a:r>
            <a:endParaRPr lang="en-US" sz="1600" i="1" dirty="0">
              <a:solidFill>
                <a:schemeClr val="tx2">
                  <a:lumMod val="50000"/>
                </a:schemeClr>
              </a:solidFill>
            </a:endParaRPr>
          </a:p>
        </p:txBody>
      </p:sp>
      <p:sp>
        <p:nvSpPr>
          <p:cNvPr id="5" name="Rectangle 4"/>
          <p:cNvSpPr/>
          <p:nvPr/>
        </p:nvSpPr>
        <p:spPr>
          <a:xfrm>
            <a:off x="1526855" y="304271"/>
            <a:ext cx="7964459" cy="646331"/>
          </a:xfrm>
          <a:prstGeom prst="rect">
            <a:avLst/>
          </a:prstGeom>
        </p:spPr>
        <p:txBody>
          <a:bodyPr wrap="square">
            <a:spAutoFit/>
          </a:bodyPr>
          <a:lstStyle/>
          <a:p>
            <a:pPr algn="ctr"/>
            <a:r>
              <a:rPr lang="en-US" b="1" dirty="0">
                <a:solidFill>
                  <a:schemeClr val="bg2">
                    <a:lumMod val="25000"/>
                  </a:schemeClr>
                </a:solidFill>
                <a:ea typeface="Corbel" charset="0"/>
                <a:cs typeface="Corbel" charset="0"/>
              </a:rPr>
              <a:t>3</a:t>
            </a:r>
            <a:r>
              <a:rPr lang="en-US" b="1" dirty="0" smtClean="0">
                <a:solidFill>
                  <a:schemeClr val="bg2">
                    <a:lumMod val="25000"/>
                  </a:schemeClr>
                </a:solidFill>
                <a:ea typeface="Corbel" charset="0"/>
                <a:cs typeface="Corbel" charset="0"/>
              </a:rPr>
              <a:t>.</a:t>
            </a:r>
            <a:endParaRPr lang="en-US" b="1" dirty="0">
              <a:solidFill>
                <a:schemeClr val="bg2">
                  <a:lumMod val="25000"/>
                </a:schemeClr>
              </a:solidFill>
              <a:ea typeface="Corbel" charset="0"/>
              <a:cs typeface="Corbel" charset="0"/>
            </a:endParaRPr>
          </a:p>
          <a:p>
            <a:r>
              <a:rPr lang="en-US" dirty="0">
                <a:solidFill>
                  <a:schemeClr val="bg2">
                    <a:lumMod val="25000"/>
                  </a:schemeClr>
                </a:solidFill>
                <a:ea typeface="Corbel" charset="0"/>
                <a:cs typeface="Corbel" charset="0"/>
              </a:rPr>
              <a:t>Follow the plan to create the solution, which functions as intended</a:t>
            </a:r>
          </a:p>
        </p:txBody>
      </p:sp>
      <p:sp>
        <p:nvSpPr>
          <p:cNvPr id="8" name="Rectangle 7"/>
          <p:cNvSpPr/>
          <p:nvPr/>
        </p:nvSpPr>
        <p:spPr>
          <a:xfrm>
            <a:off x="708708" y="5635004"/>
            <a:ext cx="7949947" cy="584775"/>
          </a:xfrm>
          <a:prstGeom prst="rect">
            <a:avLst/>
          </a:prstGeom>
        </p:spPr>
        <p:txBody>
          <a:bodyPr wrap="square">
            <a:spAutoFit/>
          </a:bodyPr>
          <a:lstStyle/>
          <a:p>
            <a:pPr algn="ctr"/>
            <a:r>
              <a:rPr lang="en-US" sz="1400" i="1" dirty="0">
                <a:solidFill>
                  <a:schemeClr val="bg2">
                    <a:lumMod val="25000"/>
                  </a:schemeClr>
                </a:solidFill>
                <a:ea typeface="Corbel" charset="0"/>
                <a:cs typeface="Corbel" charset="0"/>
              </a:rPr>
              <a:t>If</a:t>
            </a:r>
            <a:r>
              <a:rPr lang="en-US" sz="1600" dirty="0">
                <a:solidFill>
                  <a:schemeClr val="bg2">
                    <a:lumMod val="25000"/>
                  </a:schemeClr>
                </a:solidFill>
                <a:ea typeface="Corbel" charset="0"/>
                <a:cs typeface="Corbel" charset="0"/>
              </a:rPr>
              <a:t> a student does not follow the plan, it will usually result in the solution not fully meeting the specification and/or matching the design detailed in the drawings/diagrams.</a:t>
            </a:r>
            <a:endParaRPr lang="en-US" sz="1600" dirty="0">
              <a:solidFill>
                <a:schemeClr val="bg2">
                  <a:lumMod val="25000"/>
                </a:schemeClr>
              </a:solidFill>
              <a:effectLst/>
              <a:ea typeface="Corbel" charset="0"/>
              <a:cs typeface="Corbel" charset="0"/>
            </a:endParaRPr>
          </a:p>
        </p:txBody>
      </p:sp>
      <p:pic>
        <p:nvPicPr>
          <p:cNvPr id="2" name="Picture 1"/>
          <p:cNvPicPr>
            <a:picLocks noChangeAspect="1"/>
          </p:cNvPicPr>
          <p:nvPr/>
        </p:nvPicPr>
        <p:blipFill>
          <a:blip r:embed="rId2"/>
          <a:stretch>
            <a:fillRect/>
          </a:stretch>
        </p:blipFill>
        <p:spPr>
          <a:xfrm>
            <a:off x="3974055" y="2420169"/>
            <a:ext cx="5074360" cy="2841642"/>
          </a:xfrm>
          <a:prstGeom prst="rect">
            <a:avLst/>
          </a:prstGeom>
        </p:spPr>
      </p:pic>
      <p:pic>
        <p:nvPicPr>
          <p:cNvPr id="4" name="Picture 3"/>
          <p:cNvPicPr>
            <a:picLocks noChangeAspect="1"/>
          </p:cNvPicPr>
          <p:nvPr/>
        </p:nvPicPr>
        <p:blipFill>
          <a:blip r:embed="rId3"/>
          <a:stretch>
            <a:fillRect/>
          </a:stretch>
        </p:blipFill>
        <p:spPr>
          <a:xfrm>
            <a:off x="0" y="2420169"/>
            <a:ext cx="3806000" cy="2841642"/>
          </a:xfrm>
          <a:prstGeom prst="rect">
            <a:avLst/>
          </a:prstGeom>
        </p:spPr>
      </p:pic>
    </p:spTree>
    <p:extLst>
      <p:ext uri="{BB962C8B-B14F-4D97-AF65-F5344CB8AC3E}">
        <p14:creationId xmlns:p14="http://schemas.microsoft.com/office/powerpoint/2010/main" val="106465935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1008442" y="1476708"/>
            <a:ext cx="8304933" cy="632096"/>
          </a:xfrm>
          <a:prstGeom prst="rect">
            <a:avLst/>
          </a:prstGeom>
        </p:spPr>
        <p:txBody>
          <a:bodyPr wrap="square">
            <a:spAutoFit/>
          </a:bodyPr>
          <a:lstStyle/>
          <a:p>
            <a:pPr lvl="0">
              <a:lnSpc>
                <a:spcPct val="115000"/>
              </a:lnSpc>
              <a:spcAft>
                <a:spcPts val="0"/>
              </a:spcAft>
            </a:pPr>
            <a:r>
              <a:rPr lang="en-US" sz="1600" b="1" i="1" dirty="0" smtClean="0">
                <a:solidFill>
                  <a:schemeClr val="tx2">
                    <a:lumMod val="50000"/>
                  </a:schemeClr>
                </a:solidFill>
                <a:uFill>
                  <a:solidFill>
                    <a:srgbClr val="000000"/>
                  </a:solidFill>
                </a:uFill>
                <a:ea typeface="Calibri" charset="0"/>
                <a:cs typeface="Times" charset="0"/>
              </a:rPr>
              <a:t>ACTIVITY: </a:t>
            </a:r>
            <a:r>
              <a:rPr lang="en-US" sz="1600" i="1" dirty="0"/>
              <a:t>Write and justify changes developed to the product during the creation process </a:t>
            </a:r>
            <a:endParaRPr lang="en-US" sz="1600" i="1" dirty="0">
              <a:solidFill>
                <a:schemeClr val="tx2">
                  <a:lumMod val="50000"/>
                </a:schemeClr>
              </a:solidFill>
              <a:effectLst/>
              <a:uFill>
                <a:solidFill>
                  <a:srgbClr val="000000"/>
                </a:solidFill>
              </a:uFill>
              <a:ea typeface="Calibri" charset="0"/>
              <a:cs typeface="Calibri" charset="0"/>
            </a:endParaRPr>
          </a:p>
        </p:txBody>
      </p:sp>
      <p:sp>
        <p:nvSpPr>
          <p:cNvPr id="6" name="Rectangle 5"/>
          <p:cNvSpPr/>
          <p:nvPr/>
        </p:nvSpPr>
        <p:spPr>
          <a:xfrm>
            <a:off x="1476919" y="255340"/>
            <a:ext cx="7367981" cy="923330"/>
          </a:xfrm>
          <a:prstGeom prst="rect">
            <a:avLst/>
          </a:prstGeom>
        </p:spPr>
        <p:txBody>
          <a:bodyPr wrap="square">
            <a:spAutoFit/>
          </a:bodyPr>
          <a:lstStyle/>
          <a:p>
            <a:pPr algn="ctr"/>
            <a:r>
              <a:rPr lang="en-US" b="1" dirty="0">
                <a:solidFill>
                  <a:schemeClr val="bg2">
                    <a:lumMod val="25000"/>
                  </a:schemeClr>
                </a:solidFill>
                <a:ea typeface="Corbel" charset="0"/>
                <a:cs typeface="Corbel" charset="0"/>
              </a:rPr>
              <a:t>4</a:t>
            </a:r>
            <a:r>
              <a:rPr lang="en-US" b="1" dirty="0" smtClean="0">
                <a:solidFill>
                  <a:schemeClr val="bg2">
                    <a:lumMod val="25000"/>
                  </a:schemeClr>
                </a:solidFill>
                <a:ea typeface="Corbel" charset="0"/>
                <a:cs typeface="Corbel" charset="0"/>
              </a:rPr>
              <a:t>.</a:t>
            </a:r>
            <a:endParaRPr lang="en-US" b="1" dirty="0">
              <a:solidFill>
                <a:schemeClr val="bg2">
                  <a:lumMod val="25000"/>
                </a:schemeClr>
              </a:solidFill>
              <a:ea typeface="Corbel" charset="0"/>
              <a:cs typeface="Corbel" charset="0"/>
            </a:endParaRPr>
          </a:p>
          <a:p>
            <a:pPr algn="ctr"/>
            <a:r>
              <a:rPr lang="en-US" dirty="0">
                <a:solidFill>
                  <a:schemeClr val="bg2">
                    <a:lumMod val="25000"/>
                  </a:schemeClr>
                </a:solidFill>
                <a:ea typeface="Corbel" charset="0"/>
                <a:cs typeface="Corbel" charset="0"/>
              </a:rPr>
              <a:t>Fully justify changes made to the chosen design and plan when making the solution</a:t>
            </a:r>
          </a:p>
        </p:txBody>
      </p:sp>
      <p:graphicFrame>
        <p:nvGraphicFramePr>
          <p:cNvPr id="7" name="Table 6"/>
          <p:cNvGraphicFramePr>
            <a:graphicFrameLocks noGrp="1"/>
          </p:cNvGraphicFramePr>
          <p:nvPr>
            <p:extLst>
              <p:ext uri="{D42A27DB-BD31-4B8C-83A1-F6EECF244321}">
                <p14:modId xmlns:p14="http://schemas.microsoft.com/office/powerpoint/2010/main" val="325928444"/>
              </p:ext>
            </p:extLst>
          </p:nvPr>
        </p:nvGraphicFramePr>
        <p:xfrm>
          <a:off x="1008442" y="2406842"/>
          <a:ext cx="7870785" cy="3863624"/>
        </p:xfrm>
        <a:graphic>
          <a:graphicData uri="http://schemas.openxmlformats.org/drawingml/2006/table">
            <a:tbl>
              <a:tblPr/>
              <a:tblGrid>
                <a:gridCol w="7870785"/>
              </a:tblGrid>
              <a:tr h="3397497">
                <a:tc>
                  <a:txBody>
                    <a:bodyPr/>
                    <a:lstStyle/>
                    <a:p>
                      <a:r>
                        <a:rPr lang="en-US" sz="1400" b="1" dirty="0">
                          <a:solidFill>
                            <a:schemeClr val="bg2">
                              <a:lumMod val="25000"/>
                            </a:schemeClr>
                          </a:solidFill>
                          <a:effectLst/>
                          <a:latin typeface="+mn-lt"/>
                          <a:ea typeface="Corbel" charset="0"/>
                          <a:cs typeface="Corbel" charset="0"/>
                        </a:rPr>
                        <a:t>Modification to my </a:t>
                      </a:r>
                      <a:r>
                        <a:rPr lang="en-US" sz="1400" b="1" dirty="0" smtClean="0">
                          <a:solidFill>
                            <a:schemeClr val="bg2">
                              <a:lumMod val="25000"/>
                            </a:schemeClr>
                          </a:solidFill>
                          <a:effectLst/>
                          <a:latin typeface="+mn-lt"/>
                          <a:ea typeface="Corbel" charset="0"/>
                          <a:cs typeface="Corbel" charset="0"/>
                        </a:rPr>
                        <a:t>Design. (Example)</a:t>
                      </a:r>
                    </a:p>
                    <a:p>
                      <a:endParaRPr lang="en-US" sz="1400" b="1" dirty="0">
                        <a:solidFill>
                          <a:schemeClr val="bg2">
                            <a:lumMod val="25000"/>
                          </a:schemeClr>
                        </a:solidFill>
                        <a:effectLst/>
                        <a:latin typeface="+mn-lt"/>
                        <a:ea typeface="Corbel" charset="0"/>
                        <a:cs typeface="Corbel" charset="0"/>
                      </a:endParaRPr>
                    </a:p>
                    <a:p>
                      <a:r>
                        <a:rPr lang="en-US" sz="1400" dirty="0">
                          <a:solidFill>
                            <a:schemeClr val="bg2">
                              <a:lumMod val="25000"/>
                            </a:schemeClr>
                          </a:solidFill>
                          <a:effectLst/>
                          <a:latin typeface="+mn-lt"/>
                          <a:ea typeface="Corbel" charset="0"/>
                          <a:cs typeface="Corbel" charset="0"/>
                        </a:rPr>
                        <a:t>Now that I have made a plan to follow and thought about all the materials, tools I am going to use and how much time the project is going to take, some features of my design changed</a:t>
                      </a:r>
                      <a:r>
                        <a:rPr lang="en-US" sz="1400" dirty="0" smtClean="0">
                          <a:solidFill>
                            <a:schemeClr val="bg2">
                              <a:lumMod val="25000"/>
                            </a:schemeClr>
                          </a:solidFill>
                          <a:effectLst/>
                          <a:latin typeface="+mn-lt"/>
                          <a:ea typeface="Corbel" charset="0"/>
                          <a:cs typeface="Corbel" charset="0"/>
                        </a:rPr>
                        <a:t>.</a:t>
                      </a:r>
                      <a:endParaRPr lang="en-US" sz="1400" dirty="0">
                        <a:solidFill>
                          <a:schemeClr val="bg2">
                            <a:lumMod val="25000"/>
                          </a:schemeClr>
                        </a:solidFill>
                        <a:effectLst/>
                        <a:latin typeface="+mn-lt"/>
                        <a:ea typeface="Corbel" charset="0"/>
                        <a:cs typeface="Corbel" charset="0"/>
                      </a:endParaRPr>
                    </a:p>
                    <a:p>
                      <a:pPr marL="228600" lvl="0" indent="-228600">
                        <a:buFont typeface="+mj-lt"/>
                        <a:buAutoNum type="arabicPeriod"/>
                      </a:pPr>
                      <a:r>
                        <a:rPr lang="en-US" sz="1400" dirty="0">
                          <a:solidFill>
                            <a:schemeClr val="bg2">
                              <a:lumMod val="25000"/>
                            </a:schemeClr>
                          </a:solidFill>
                          <a:effectLst/>
                          <a:latin typeface="+mn-lt"/>
                          <a:ea typeface="Corbel" charset="0"/>
                          <a:cs typeface="Corbel" charset="0"/>
                        </a:rPr>
                        <a:t>To start with, I changed the thickness of the circle of the sun which is where I am going to locate the clock mechanism. This is because the part of the clock mechanism that has to be drilled through the material is 6cm long. So, it is going to take a long time to drill a whole about 14cm deep on an 18cm thick material. I thought it would take less time drilling a whole about 2 cm deep on an 8cm thick </a:t>
                      </a:r>
                      <a:r>
                        <a:rPr lang="en-US" sz="1400" dirty="0" smtClean="0">
                          <a:solidFill>
                            <a:schemeClr val="bg2">
                              <a:lumMod val="25000"/>
                            </a:schemeClr>
                          </a:solidFill>
                          <a:effectLst/>
                          <a:latin typeface="+mn-lt"/>
                          <a:ea typeface="Corbel" charset="0"/>
                          <a:cs typeface="Corbel" charset="0"/>
                        </a:rPr>
                        <a:t>material</a:t>
                      </a:r>
                      <a:endParaRPr lang="en-US" sz="1400" dirty="0">
                        <a:solidFill>
                          <a:schemeClr val="bg2">
                            <a:lumMod val="25000"/>
                          </a:schemeClr>
                        </a:solidFill>
                        <a:effectLst/>
                        <a:latin typeface="+mn-lt"/>
                        <a:ea typeface="Corbel" charset="0"/>
                        <a:cs typeface="Corbel" charset="0"/>
                      </a:endParaRPr>
                    </a:p>
                    <a:p>
                      <a:pPr marL="228600" lvl="0" indent="-228600">
                        <a:buFont typeface="+mj-lt"/>
                        <a:buAutoNum type="arabicPeriod"/>
                      </a:pPr>
                      <a:r>
                        <a:rPr lang="en-US" sz="1400" dirty="0">
                          <a:solidFill>
                            <a:schemeClr val="bg2">
                              <a:lumMod val="25000"/>
                            </a:schemeClr>
                          </a:solidFill>
                          <a:effectLst/>
                          <a:latin typeface="+mn-lt"/>
                          <a:ea typeface="Corbel" charset="0"/>
                          <a:cs typeface="Corbel" charset="0"/>
                        </a:rPr>
                        <a:t>Now that I thought about how long it is going to take to create stickers, I decided make more Number Stickers. Before I made the plan, I thought it would take the longest time to create the stickers on the vinyl cutter; however, I realized it actually doesn’t. I was going to only make four stickers: 12, 3, 6 and 9. But, since it doesn’t take so much time creating them, I decided to make all twelve stickers. I also realized that while I am waiting for the stickers to be cut out by the vinyl cutter, I could be using the time and start working on the next step which is putting the clock mechanism on to the clock design</a:t>
                      </a:r>
                      <a:r>
                        <a:rPr lang="en-US" sz="1400" dirty="0" smtClean="0">
                          <a:solidFill>
                            <a:schemeClr val="bg2">
                              <a:lumMod val="25000"/>
                            </a:schemeClr>
                          </a:solidFill>
                          <a:effectLst/>
                          <a:latin typeface="+mn-lt"/>
                          <a:ea typeface="Corbel" charset="0"/>
                          <a:cs typeface="Corbel" charset="0"/>
                        </a:rPr>
                        <a:t>.</a:t>
                      </a:r>
                      <a:endParaRPr lang="en-US" sz="1400" dirty="0">
                        <a:solidFill>
                          <a:schemeClr val="bg2">
                            <a:lumMod val="25000"/>
                          </a:schemeClr>
                        </a:solidFill>
                        <a:effectLst/>
                        <a:latin typeface="+mn-lt"/>
                        <a:ea typeface="Corbel" charset="0"/>
                        <a:cs typeface="Corbel" charset="0"/>
                      </a:endParaRPr>
                    </a:p>
                    <a:p>
                      <a:pPr marL="228600" lvl="0" indent="-228600">
                        <a:buFont typeface="+mj-lt"/>
                        <a:buAutoNum type="arabicPeriod"/>
                      </a:pPr>
                      <a:r>
                        <a:rPr lang="en-US" sz="1400" dirty="0">
                          <a:solidFill>
                            <a:schemeClr val="bg2">
                              <a:lumMod val="25000"/>
                            </a:schemeClr>
                          </a:solidFill>
                          <a:effectLst/>
                          <a:latin typeface="+mn-lt"/>
                          <a:ea typeface="Corbel" charset="0"/>
                          <a:cs typeface="Corbel" charset="0"/>
                        </a:rPr>
                        <a:t>The last change I have made is to use spray paint for one or two parts. If I use paint, I have to paint several coats and dry them. Same goes for spray paint; however, if you compare the time on how long it takes to paint and spray a material once, to spray paint takes less time.</a:t>
                      </a:r>
                    </a:p>
                  </a:txBody>
                  <a:tcPr marL="11572" marR="11572" marT="11572" marB="11572">
                    <a:lnL w="12700" cap="flat" cmpd="sng" algn="ctr">
                      <a:solidFill>
                        <a:srgbClr val="888888"/>
                      </a:solidFill>
                      <a:prstDash val="solid"/>
                      <a:round/>
                      <a:headEnd type="none" w="med" len="med"/>
                      <a:tailEnd type="none" w="med" len="med"/>
                    </a:lnL>
                    <a:lnR w="12700" cap="flat" cmpd="sng" algn="ctr">
                      <a:solidFill>
                        <a:srgbClr val="888888"/>
                      </a:solidFill>
                      <a:prstDash val="solid"/>
                      <a:round/>
                      <a:headEnd type="none" w="med" len="med"/>
                      <a:tailEnd type="none" w="med" len="med"/>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272601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384297" y="788367"/>
            <a:ext cx="4415551" cy="646331"/>
          </a:xfrm>
          <a:prstGeom prst="rect">
            <a:avLst/>
          </a:prstGeom>
        </p:spPr>
        <p:txBody>
          <a:bodyPr wrap="square">
            <a:spAutoFit/>
          </a:bodyPr>
          <a:lstStyle/>
          <a:p>
            <a:pPr algn="ctr"/>
            <a:r>
              <a:rPr lang="en-US" b="1" dirty="0">
                <a:solidFill>
                  <a:schemeClr val="bg1"/>
                </a:solidFill>
                <a:ea typeface="Corbel" charset="0"/>
                <a:cs typeface="Corbel" charset="0"/>
              </a:rPr>
              <a:t>5</a:t>
            </a:r>
            <a:r>
              <a:rPr lang="en-US" b="1" dirty="0" smtClean="0">
                <a:solidFill>
                  <a:schemeClr val="bg1"/>
                </a:solidFill>
                <a:ea typeface="Corbel" charset="0"/>
                <a:cs typeface="Corbel" charset="0"/>
              </a:rPr>
              <a:t>.</a:t>
            </a:r>
            <a:endParaRPr lang="en-US" b="1" dirty="0">
              <a:solidFill>
                <a:schemeClr val="bg1"/>
              </a:solidFill>
              <a:ea typeface="Corbel" charset="0"/>
              <a:cs typeface="Corbel" charset="0"/>
            </a:endParaRPr>
          </a:p>
          <a:p>
            <a:pPr algn="ctr"/>
            <a:r>
              <a:rPr lang="en-US" dirty="0">
                <a:solidFill>
                  <a:schemeClr val="bg1"/>
                </a:solidFill>
                <a:ea typeface="Corbel" charset="0"/>
                <a:cs typeface="Corbel" charset="0"/>
              </a:rPr>
              <a:t>Present the solution as a whole</a:t>
            </a:r>
          </a:p>
        </p:txBody>
      </p:sp>
      <p:sp>
        <p:nvSpPr>
          <p:cNvPr id="4" name="Rectangle 3"/>
          <p:cNvSpPr/>
          <p:nvPr/>
        </p:nvSpPr>
        <p:spPr>
          <a:xfrm>
            <a:off x="715458" y="2249913"/>
            <a:ext cx="8067554" cy="584775"/>
          </a:xfrm>
          <a:prstGeom prst="rect">
            <a:avLst/>
          </a:prstGeom>
        </p:spPr>
        <p:txBody>
          <a:bodyPr wrap="square">
            <a:spAutoFit/>
          </a:bodyPr>
          <a:lstStyle/>
          <a:p>
            <a:r>
              <a:rPr lang="en-US" sz="1600" i="1" dirty="0" smtClean="0">
                <a:solidFill>
                  <a:schemeClr val="bg2">
                    <a:lumMod val="25000"/>
                  </a:schemeClr>
                </a:solidFill>
                <a:ea typeface="Corbel" charset="0"/>
                <a:cs typeface="Corbel" charset="0"/>
              </a:rPr>
              <a:t>The final product in design will </a:t>
            </a:r>
            <a:r>
              <a:rPr lang="en-US" sz="1600" i="1" dirty="0">
                <a:solidFill>
                  <a:schemeClr val="bg2">
                    <a:lumMod val="25000"/>
                  </a:schemeClr>
                </a:solidFill>
                <a:ea typeface="Corbel" charset="0"/>
                <a:cs typeface="Corbel" charset="0"/>
              </a:rPr>
              <a:t>be presented as a set of photographic images, which must show detail and </a:t>
            </a:r>
            <a:r>
              <a:rPr lang="en-US" sz="1600" i="1" dirty="0" smtClean="0">
                <a:solidFill>
                  <a:schemeClr val="bg2">
                    <a:lumMod val="25000"/>
                  </a:schemeClr>
                </a:solidFill>
                <a:ea typeface="Corbel" charset="0"/>
                <a:cs typeface="Corbel" charset="0"/>
              </a:rPr>
              <a:t>scale.</a:t>
            </a:r>
            <a:endParaRPr lang="en-US" sz="1600" i="1" dirty="0">
              <a:solidFill>
                <a:schemeClr val="bg2">
                  <a:lumMod val="25000"/>
                </a:schemeClr>
              </a:solidFill>
              <a:effectLst/>
              <a:ea typeface="Corbel" charset="0"/>
              <a:cs typeface="Corbel" charset="0"/>
            </a:endParaRPr>
          </a:p>
        </p:txBody>
      </p:sp>
      <p:pic>
        <p:nvPicPr>
          <p:cNvPr id="5" name="Picture 4"/>
          <p:cNvPicPr>
            <a:picLocks noChangeAspect="1"/>
          </p:cNvPicPr>
          <p:nvPr/>
        </p:nvPicPr>
        <p:blipFill>
          <a:blip r:embed="rId2"/>
          <a:stretch>
            <a:fillRect/>
          </a:stretch>
        </p:blipFill>
        <p:spPr>
          <a:xfrm>
            <a:off x="588834" y="3051885"/>
            <a:ext cx="3590925" cy="3480677"/>
          </a:xfrm>
          <a:prstGeom prst="rect">
            <a:avLst/>
          </a:prstGeom>
        </p:spPr>
      </p:pic>
      <p:pic>
        <p:nvPicPr>
          <p:cNvPr id="6" name="Picture 5"/>
          <p:cNvPicPr>
            <a:picLocks noChangeAspect="1"/>
          </p:cNvPicPr>
          <p:nvPr/>
        </p:nvPicPr>
        <p:blipFill>
          <a:blip r:embed="rId3"/>
          <a:stretch>
            <a:fillRect/>
          </a:stretch>
        </p:blipFill>
        <p:spPr>
          <a:xfrm>
            <a:off x="4872038" y="3649903"/>
            <a:ext cx="3530600" cy="2644542"/>
          </a:xfrm>
          <a:prstGeom prst="rect">
            <a:avLst/>
          </a:prstGeom>
        </p:spPr>
      </p:pic>
    </p:spTree>
    <p:extLst>
      <p:ext uri="{BB962C8B-B14F-4D97-AF65-F5344CB8AC3E}">
        <p14:creationId xmlns:p14="http://schemas.microsoft.com/office/powerpoint/2010/main" val="180643364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EBEBEB"/>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Parallax</Template>
  <TotalTime>603</TotalTime>
  <Words>594</Words>
  <Application>Microsoft Macintosh PowerPoint</Application>
  <PresentationFormat>On-screen Show (4:3)</PresentationFormat>
  <Paragraphs>34</Paragraphs>
  <Slides>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vt:i4>
      </vt:variant>
    </vt:vector>
  </HeadingPairs>
  <TitlesOfParts>
    <vt:vector size="13" baseType="lpstr">
      <vt:lpstr>Bangla MN</vt:lpstr>
      <vt:lpstr>Calibri</vt:lpstr>
      <vt:lpstr>Corbel</vt:lpstr>
      <vt:lpstr>Helvetica Light</vt:lpstr>
      <vt:lpstr>Times</vt:lpstr>
      <vt:lpstr>Arial</vt:lpstr>
      <vt:lpstr>Parallax</vt:lpstr>
      <vt:lpstr>PowerPoint Presentation</vt:lpstr>
      <vt:lpstr>PowerPoint Presentation</vt:lpstr>
      <vt:lpstr>PowerPoint Presentation</vt:lpstr>
      <vt:lpstr>PowerPoint Presentation</vt:lpstr>
      <vt:lpstr>PowerPoint Presentation</vt:lpstr>
      <vt:lpstr>PowerPoint Presentation</vt:lpstr>
    </vt:vector>
  </TitlesOfParts>
  <Company>ccb</Company>
  <LinksUpToDate>false</LinksUpToDate>
  <SharedDoc>false</SharedDoc>
  <HyperlinksChanged>false</HyperlinksChanged>
  <AppVersion>15.0028</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ccb ccb</dc:creator>
  <cp:lastModifiedBy>Microsoft Office User</cp:lastModifiedBy>
  <cp:revision>74</cp:revision>
  <dcterms:created xsi:type="dcterms:W3CDTF">2016-08-30T13:02:41Z</dcterms:created>
  <dcterms:modified xsi:type="dcterms:W3CDTF">2017-04-27T14:02:43Z</dcterms:modified>
</cp:coreProperties>
</file>